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omments/modernComment_19F_FC8966FD.xml" ContentType="application/vnd.ms-powerpoint.comments+xml"/>
  <Override PartName="/ppt/comments/modernComment_1B8_AB262EDF.xml" ContentType="application/vnd.ms-powerpoint.comments+xml"/>
  <Override PartName="/ppt/comments/modernComment_1BF_B54B0F79.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7" r:id="rId3"/>
    <p:sldId id="341" r:id="rId4"/>
    <p:sldId id="259" r:id="rId5"/>
    <p:sldId id="394" r:id="rId6"/>
    <p:sldId id="395" r:id="rId7"/>
    <p:sldId id="396" r:id="rId8"/>
    <p:sldId id="397" r:id="rId9"/>
    <p:sldId id="329"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18" r:id="rId31"/>
    <p:sldId id="419" r:id="rId32"/>
    <p:sldId id="420" r:id="rId33"/>
    <p:sldId id="421" r:id="rId34"/>
    <p:sldId id="422" r:id="rId35"/>
    <p:sldId id="423" r:id="rId36"/>
    <p:sldId id="424" r:id="rId37"/>
    <p:sldId id="425" r:id="rId38"/>
    <p:sldId id="426" r:id="rId39"/>
    <p:sldId id="427" r:id="rId40"/>
    <p:sldId id="429" r:id="rId41"/>
    <p:sldId id="430" r:id="rId42"/>
    <p:sldId id="431" r:id="rId43"/>
    <p:sldId id="432" r:id="rId44"/>
    <p:sldId id="433" r:id="rId45"/>
    <p:sldId id="434" r:id="rId46"/>
    <p:sldId id="435" r:id="rId47"/>
    <p:sldId id="436" r:id="rId48"/>
    <p:sldId id="437" r:id="rId49"/>
    <p:sldId id="438" r:id="rId50"/>
    <p:sldId id="439" r:id="rId51"/>
    <p:sldId id="440" r:id="rId52"/>
    <p:sldId id="441" r:id="rId53"/>
    <p:sldId id="443" r:id="rId54"/>
    <p:sldId id="445" r:id="rId55"/>
    <p:sldId id="444" r:id="rId56"/>
    <p:sldId id="446" r:id="rId57"/>
    <p:sldId id="447" r:id="rId58"/>
    <p:sldId id="321" r:id="rId59"/>
    <p:sldId id="39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0D0ABB-3605-513F-78D0-E44A117C8166}" name="office" initials="" userId="S::w1394@office2021pro.vip::41924da1-094c-4a4b-9f2f-57773a80c6d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34" autoAdjust="0"/>
    <p:restoredTop sz="94660"/>
  </p:normalViewPr>
  <p:slideViewPr>
    <p:cSldViewPr snapToGrid="0">
      <p:cViewPr varScale="1">
        <p:scale>
          <a:sx n="94" d="100"/>
          <a:sy n="94" d="100"/>
        </p:scale>
        <p:origin x="84"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9F_FC8966FD.xml><?xml version="1.0" encoding="utf-8"?>
<p188:cmLst xmlns:a="http://schemas.openxmlformats.org/drawingml/2006/main" xmlns:r="http://schemas.openxmlformats.org/officeDocument/2006/relationships" xmlns:p188="http://schemas.microsoft.com/office/powerpoint/2018/8/main">
  <p188:cm id="{E3F6329A-1603-4244-B8DF-57B8CA9E5E70}" authorId="{760D0ABB-3605-513F-78D0-E44A117C8166}" created="2023-05-30T19:52:56.995">
    <pc:sldMkLst xmlns:pc="http://schemas.microsoft.com/office/powerpoint/2013/main/command">
      <pc:docMk/>
      <pc:sldMk cId="4236863229" sldId="415"/>
    </pc:sldMkLst>
    <p188:txBody>
      <a:bodyPr/>
      <a:lstStyle/>
      <a:p>
        <a:r>
          <a:rPr lang="zh-HK" altLang="en-US"/>
          <a:t>Need screenshot</a:t>
        </a:r>
      </a:p>
    </p188:txBody>
  </p188:cm>
</p188:cmLst>
</file>

<file path=ppt/comments/modernComment_1B8_AB262EDF.xml><?xml version="1.0" encoding="utf-8"?>
<p188:cmLst xmlns:a="http://schemas.openxmlformats.org/drawingml/2006/main" xmlns:r="http://schemas.openxmlformats.org/officeDocument/2006/relationships" xmlns:p188="http://schemas.microsoft.com/office/powerpoint/2018/8/main">
  <p188:cm id="{EBFB11A6-9C66-4F7B-95A9-2B94C74561F3}" authorId="{760D0ABB-3605-513F-78D0-E44A117C8166}" created="2023-05-30T20:31:19.738">
    <pc:sldMkLst xmlns:pc="http://schemas.microsoft.com/office/powerpoint/2013/main/command">
      <pc:docMk/>
      <pc:sldMk cId="2871406303" sldId="440"/>
    </pc:sldMkLst>
    <p188:txBody>
      <a:bodyPr/>
      <a:lstStyle/>
      <a:p>
        <a:r>
          <a:rPr lang="zh-HK" altLang="en-US"/>
          <a:t>Need screenshot</a:t>
        </a:r>
      </a:p>
    </p188:txBody>
  </p188:cm>
</p188:cmLst>
</file>

<file path=ppt/comments/modernComment_1BF_B54B0F79.xml><?xml version="1.0" encoding="utf-8"?>
<p188:cmLst xmlns:a="http://schemas.openxmlformats.org/drawingml/2006/main" xmlns:r="http://schemas.openxmlformats.org/officeDocument/2006/relationships" xmlns:p188="http://schemas.microsoft.com/office/powerpoint/2018/8/main">
  <p188:cm id="{13D4287B-8B17-4644-BD32-64516234D0DC}" authorId="{760D0ABB-3605-513F-78D0-E44A117C8166}" created="2023-05-30T20:40:40.183">
    <pc:sldMkLst xmlns:pc="http://schemas.microsoft.com/office/powerpoint/2013/main/command">
      <pc:docMk/>
      <pc:sldMk cId="3041595257" sldId="447"/>
    </pc:sldMkLst>
    <p188:txBody>
      <a:bodyPr/>
      <a:lstStyle/>
      <a:p>
        <a:r>
          <a:rPr lang="zh-HK" altLang="en-US"/>
          <a:t>Need screenshot</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87ABD0-0B18-458D-8595-0FF01B3AD347}"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373576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87ABD0-0B18-458D-8595-0FF01B3AD347}"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2687337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87ABD0-0B18-458D-8595-0FF01B3AD347}"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2572125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87ABD0-0B18-458D-8595-0FF01B3AD347}"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99989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87ABD0-0B18-458D-8595-0FF01B3AD347}" type="datetimeFigureOut">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4041978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87ABD0-0B18-458D-8595-0FF01B3AD347}" type="datetimeFigureOut">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4024713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87ABD0-0B18-458D-8595-0FF01B3AD347}" type="datetimeFigureOut">
              <a:rPr lang="en-US" smtClean="0"/>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230069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87ABD0-0B18-458D-8595-0FF01B3AD347}" type="datetimeFigureOut">
              <a:rPr lang="en-US" smtClean="0"/>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244472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87ABD0-0B18-458D-8595-0FF01B3AD347}" type="datetimeFigureOut">
              <a:rPr lang="en-US" smtClean="0"/>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34585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87ABD0-0B18-458D-8595-0FF01B3AD347}" type="datetimeFigureOut">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242584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87ABD0-0B18-458D-8595-0FF01B3AD347}" type="datetimeFigureOut">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08D5D1-F929-4A09-B8E8-53A497E33CE7}" type="slidenum">
              <a:rPr lang="en-US" smtClean="0"/>
              <a:t>‹#›</a:t>
            </a:fld>
            <a:endParaRPr lang="en-US"/>
          </a:p>
        </p:txBody>
      </p:sp>
    </p:spTree>
    <p:extLst>
      <p:ext uri="{BB962C8B-B14F-4D97-AF65-F5344CB8AC3E}">
        <p14:creationId xmlns:p14="http://schemas.microsoft.com/office/powerpoint/2010/main" val="756079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7ABD0-0B18-458D-8595-0FF01B3AD347}" type="datetimeFigureOut">
              <a:rPr lang="en-US" smtClean="0"/>
              <a:t>5/31/2023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08D5D1-F929-4A09-B8E8-53A497E33CE7}" type="slidenum">
              <a:rPr lang="en-US" smtClean="0"/>
              <a:t>‹#›</a:t>
            </a:fld>
            <a:endParaRPr lang="en-US"/>
          </a:p>
        </p:txBody>
      </p:sp>
    </p:spTree>
    <p:extLst>
      <p:ext uri="{BB962C8B-B14F-4D97-AF65-F5344CB8AC3E}">
        <p14:creationId xmlns:p14="http://schemas.microsoft.com/office/powerpoint/2010/main" val="35608869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18/10/relationships/comments" Target="../comments/modernComment_19F_FC8966FD.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18/10/relationships/comments" Target="../comments/modernComment_1B8_AB262EDF.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18/10/relationships/comments" Target="../comments/modernComment_1BF_B54B0F79.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61074" y="3737741"/>
            <a:ext cx="4479587" cy="422318"/>
          </a:xfrm>
        </p:spPr>
        <p:txBody>
          <a:bodyPr>
            <a:noAutofit/>
          </a:bodyPr>
          <a:lstStyle/>
          <a:p>
            <a:r>
              <a:rPr lang="en-US" sz="2800" i="1" dirty="0">
                <a:solidFill>
                  <a:schemeClr val="bg1"/>
                </a:solidFill>
              </a:rPr>
              <a:t>Speaker: Rishi S.</a:t>
            </a:r>
          </a:p>
        </p:txBody>
      </p:sp>
      <p:sp>
        <p:nvSpPr>
          <p:cNvPr id="6" name="Title 1"/>
          <p:cNvSpPr txBox="1">
            <a:spLocks/>
          </p:cNvSpPr>
          <p:nvPr/>
        </p:nvSpPr>
        <p:spPr>
          <a:xfrm>
            <a:off x="970473" y="4934465"/>
            <a:ext cx="4860785" cy="13954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solidFill>
                  <a:schemeClr val="tx2"/>
                </a:solidFill>
                <a:latin typeface="Arial Black" panose="020B0A04020102020204" pitchFamily="34" charset="0"/>
              </a:rPr>
              <a:t>Design</a:t>
            </a:r>
          </a:p>
          <a:p>
            <a:pPr algn="l"/>
            <a:r>
              <a:rPr lang="en-US" sz="4800" b="1" dirty="0">
                <a:solidFill>
                  <a:schemeClr val="tx2"/>
                </a:solidFill>
                <a:latin typeface="Arial Black" panose="020B0A04020102020204" pitchFamily="34" charset="0"/>
              </a:rPr>
              <a:t>Patterns</a:t>
            </a:r>
            <a:endParaRPr lang="en-US" sz="2400" b="1" dirty="0">
              <a:solidFill>
                <a:schemeClr val="tx2"/>
              </a:solidFill>
              <a:latin typeface="Arial Black" panose="020B0A040201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674" y="-292961"/>
            <a:ext cx="5556385" cy="4073155"/>
          </a:xfrm>
          <a:prstGeom prst="rect">
            <a:avLst/>
          </a:prstGeom>
        </p:spPr>
      </p:pic>
    </p:spTree>
    <p:extLst>
      <p:ext uri="{BB962C8B-B14F-4D97-AF65-F5344CB8AC3E}">
        <p14:creationId xmlns:p14="http://schemas.microsoft.com/office/powerpoint/2010/main" val="2609648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738045"/>
            <a:ext cx="10515600" cy="3894239"/>
          </a:xfrm>
        </p:spPr>
        <p:txBody>
          <a:bodyPr>
            <a:normAutofit/>
          </a:bodyPr>
          <a:lstStyle/>
          <a:p>
            <a:pPr algn="l">
              <a:buFont typeface="Arial" panose="020B0604020202020204" pitchFamily="34" charset="0"/>
              <a:buChar char="•"/>
            </a:pPr>
            <a:r>
              <a:rPr lang="en-US" altLang="zh-HK" b="0" i="0" dirty="0">
                <a:solidFill>
                  <a:srgbClr val="4D4D4D"/>
                </a:solidFill>
                <a:effectLst/>
              </a:rPr>
              <a:t>The MOST correct, clean and concise implementation of Singleton design pattern is to use </a:t>
            </a:r>
            <a:r>
              <a:rPr lang="en-US" altLang="zh-HK" b="1" i="0" dirty="0">
                <a:effectLst/>
              </a:rPr>
              <a:t>ENUM</a:t>
            </a:r>
            <a:r>
              <a:rPr lang="en-US" altLang="zh-HK" b="0" i="0" dirty="0">
                <a:solidFill>
                  <a:srgbClr val="4D4D4D"/>
                </a:solidFill>
                <a:effectLst/>
              </a:rPr>
              <a:t>.</a:t>
            </a:r>
          </a:p>
        </p:txBody>
      </p:sp>
      <p:sp>
        <p:nvSpPr>
          <p:cNvPr id="4" name="Title 1"/>
          <p:cNvSpPr txBox="1">
            <a:spLocks/>
          </p:cNvSpPr>
          <p:nvPr/>
        </p:nvSpPr>
        <p:spPr>
          <a:xfrm>
            <a:off x="838200" y="817159"/>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Singletons</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10" name="圖片 9">
            <a:extLst>
              <a:ext uri="{FF2B5EF4-FFF2-40B4-BE49-F238E27FC236}">
                <a16:creationId xmlns:a16="http://schemas.microsoft.com/office/drawing/2014/main" xmlns="" id="{F2A671B1-63C9-91D7-2688-E477D195CB25}"/>
              </a:ext>
            </a:extLst>
          </p:cNvPr>
          <p:cNvPicPr>
            <a:picLocks noChangeAspect="1"/>
          </p:cNvPicPr>
          <p:nvPr/>
        </p:nvPicPr>
        <p:blipFill>
          <a:blip r:embed="rId3"/>
          <a:stretch>
            <a:fillRect/>
          </a:stretch>
        </p:blipFill>
        <p:spPr>
          <a:xfrm>
            <a:off x="2628900" y="2861521"/>
            <a:ext cx="6934200" cy="2286000"/>
          </a:xfrm>
          <a:prstGeom prst="rect">
            <a:avLst/>
          </a:prstGeom>
        </p:spPr>
      </p:pic>
    </p:spTree>
    <p:extLst>
      <p:ext uri="{BB962C8B-B14F-4D97-AF65-F5344CB8AC3E}">
        <p14:creationId xmlns:p14="http://schemas.microsoft.com/office/powerpoint/2010/main" val="130446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69526"/>
            <a:ext cx="10515600" cy="3894239"/>
          </a:xfrm>
        </p:spPr>
        <p:txBody>
          <a:bodyPr>
            <a:normAutofit/>
          </a:bodyPr>
          <a:lstStyle/>
          <a:p>
            <a:pPr algn="l">
              <a:buFont typeface="Arial" panose="020B0604020202020204" pitchFamily="34" charset="0"/>
              <a:buChar char="•"/>
            </a:pPr>
            <a:r>
              <a:rPr lang="en-US" altLang="zh-HK" b="0" i="0" dirty="0">
                <a:solidFill>
                  <a:srgbClr val="4D4D4D"/>
                </a:solidFill>
                <a:effectLst/>
              </a:rPr>
              <a:t>The same way </a:t>
            </a:r>
            <a:r>
              <a:rPr lang="en-US" altLang="zh-HK" b="0" i="0" dirty="0" smtClean="0">
                <a:solidFill>
                  <a:srgbClr val="4D4D4D"/>
                </a:solidFill>
                <a:effectLst/>
              </a:rPr>
              <a:t>it </a:t>
            </a:r>
            <a:r>
              <a:rPr lang="en-US" altLang="zh-HK" b="0" i="0" dirty="0">
                <a:solidFill>
                  <a:srgbClr val="4D4D4D"/>
                </a:solidFill>
                <a:effectLst/>
              </a:rPr>
              <a:t>is used all over JDK APIs, for ex:</a:t>
            </a:r>
          </a:p>
        </p:txBody>
      </p:sp>
      <p:sp>
        <p:nvSpPr>
          <p:cNvPr id="4" name="Title 1"/>
          <p:cNvSpPr txBox="1">
            <a:spLocks/>
          </p:cNvSpPr>
          <p:nvPr/>
        </p:nvSpPr>
        <p:spPr>
          <a:xfrm>
            <a:off x="838200" y="817159"/>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Singletons</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47D737A7-2698-4DB3-2455-3BFBF01C5FB6}"/>
              </a:ext>
            </a:extLst>
          </p:cNvPr>
          <p:cNvPicPr>
            <a:picLocks noChangeAspect="1"/>
          </p:cNvPicPr>
          <p:nvPr/>
        </p:nvPicPr>
        <p:blipFill>
          <a:blip r:embed="rId3"/>
          <a:stretch>
            <a:fillRect/>
          </a:stretch>
        </p:blipFill>
        <p:spPr>
          <a:xfrm>
            <a:off x="1612442" y="1953247"/>
            <a:ext cx="8967117" cy="3884510"/>
          </a:xfrm>
          <a:prstGeom prst="rect">
            <a:avLst/>
          </a:prstGeom>
        </p:spPr>
      </p:pic>
    </p:spTree>
    <p:extLst>
      <p:ext uri="{BB962C8B-B14F-4D97-AF65-F5344CB8AC3E}">
        <p14:creationId xmlns:p14="http://schemas.microsoft.com/office/powerpoint/2010/main" val="104650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596387"/>
            <a:ext cx="10515600" cy="3894239"/>
          </a:xfrm>
        </p:spPr>
        <p:txBody>
          <a:bodyPr>
            <a:noAutofit/>
          </a:bodyPr>
          <a:lstStyle/>
          <a:p>
            <a:pPr algn="l">
              <a:buFont typeface="Arial" panose="020B0604020202020204" pitchFamily="34" charset="0"/>
              <a:buChar char="•"/>
            </a:pPr>
            <a:r>
              <a:rPr lang="en-US" altLang="zh-HK" sz="2400" b="0" i="0" dirty="0">
                <a:solidFill>
                  <a:srgbClr val="4D4D4D"/>
                </a:solidFill>
                <a:effectLst/>
              </a:rPr>
              <a:t>Used to encapsulate the construction of a product and allow it to be constructed in steps.</a:t>
            </a:r>
          </a:p>
          <a:p>
            <a:pPr algn="l">
              <a:buFont typeface="Arial" panose="020B0604020202020204" pitchFamily="34" charset="0"/>
              <a:buChar char="•"/>
            </a:pPr>
            <a:r>
              <a:rPr lang="en-US" altLang="zh-HK" sz="2400" b="0" i="0" dirty="0">
                <a:solidFill>
                  <a:srgbClr val="4D4D4D"/>
                </a:solidFill>
                <a:effectLst/>
              </a:rPr>
              <a:t>Instead of making the desired object directly, the client calls a constructor (or static factory) with all the </a:t>
            </a:r>
            <a:r>
              <a:rPr lang="en-US" altLang="zh-HK" sz="2400" b="1" i="0" dirty="0">
                <a:solidFill>
                  <a:srgbClr val="4D4D4D"/>
                </a:solidFill>
                <a:effectLst/>
              </a:rPr>
              <a:t>required</a:t>
            </a:r>
            <a:r>
              <a:rPr lang="en-US" altLang="zh-HK" sz="2400" b="0" i="0" dirty="0">
                <a:solidFill>
                  <a:srgbClr val="4D4D4D"/>
                </a:solidFill>
                <a:effectLst/>
              </a:rPr>
              <a:t> parameters and gets a </a:t>
            </a:r>
            <a:r>
              <a:rPr lang="en-US" altLang="zh-HK" sz="2400" b="1" i="0" dirty="0">
                <a:solidFill>
                  <a:srgbClr val="4D4D4D"/>
                </a:solidFill>
                <a:effectLst/>
              </a:rPr>
              <a:t>builder</a:t>
            </a:r>
            <a:r>
              <a:rPr lang="en-US" altLang="zh-HK" sz="2400" b="0" i="0" dirty="0">
                <a:solidFill>
                  <a:srgbClr val="4D4D4D"/>
                </a:solidFill>
                <a:effectLst/>
              </a:rPr>
              <a:t> object.</a:t>
            </a:r>
          </a:p>
          <a:p>
            <a:pPr algn="l">
              <a:buFont typeface="Arial" panose="020B0604020202020204" pitchFamily="34" charset="0"/>
              <a:buChar char="•"/>
            </a:pPr>
            <a:r>
              <a:rPr lang="en-US" altLang="zh-HK" sz="2400" b="0" i="0" dirty="0">
                <a:solidFill>
                  <a:srgbClr val="4D4D4D"/>
                </a:solidFill>
                <a:effectLst/>
              </a:rPr>
              <a:t>Then the client calls </a:t>
            </a:r>
            <a:r>
              <a:rPr lang="en-US" altLang="zh-HK" sz="2400" b="1" i="0" dirty="0">
                <a:solidFill>
                  <a:srgbClr val="4D4D4D"/>
                </a:solidFill>
                <a:effectLst/>
              </a:rPr>
              <a:t>setter-like methods </a:t>
            </a:r>
            <a:r>
              <a:rPr lang="en-US" altLang="zh-HK" sz="2400" b="0" i="0" dirty="0">
                <a:solidFill>
                  <a:srgbClr val="4D4D4D"/>
                </a:solidFill>
                <a:effectLst/>
              </a:rPr>
              <a:t>on the builder object to set each </a:t>
            </a:r>
            <a:r>
              <a:rPr lang="en-US" altLang="zh-HK" sz="2400" b="1" i="0" dirty="0">
                <a:solidFill>
                  <a:srgbClr val="4D4D4D"/>
                </a:solidFill>
                <a:effectLst/>
              </a:rPr>
              <a:t>optional parameter </a:t>
            </a:r>
            <a:r>
              <a:rPr lang="en-US" altLang="zh-HK" sz="2400" b="0" i="0" dirty="0">
                <a:solidFill>
                  <a:srgbClr val="4D4D4D"/>
                </a:solidFill>
                <a:effectLst/>
              </a:rPr>
              <a:t>of interest.</a:t>
            </a:r>
          </a:p>
          <a:p>
            <a:pPr algn="l">
              <a:buFont typeface="Arial" panose="020B0604020202020204" pitchFamily="34" charset="0"/>
              <a:buChar char="•"/>
            </a:pPr>
            <a:r>
              <a:rPr lang="en-US" altLang="zh-HK" sz="2400" b="0" i="0" dirty="0">
                <a:solidFill>
                  <a:srgbClr val="4D4D4D"/>
                </a:solidFill>
                <a:effectLst/>
              </a:rPr>
              <a:t>Finally, the client calls a </a:t>
            </a:r>
            <a:r>
              <a:rPr lang="en-US" altLang="zh-HK" sz="2400" b="1" i="0" dirty="0" err="1">
                <a:solidFill>
                  <a:srgbClr val="4D4D4D"/>
                </a:solidFill>
                <a:effectLst/>
              </a:rPr>
              <a:t>parameterless</a:t>
            </a:r>
            <a:r>
              <a:rPr lang="en-US" altLang="zh-HK" sz="2400" b="1" i="0" dirty="0">
                <a:solidFill>
                  <a:srgbClr val="4D4D4D"/>
                </a:solidFill>
                <a:effectLst/>
              </a:rPr>
              <a:t> build method </a:t>
            </a:r>
            <a:r>
              <a:rPr lang="en-US" altLang="zh-HK" sz="2400" b="0" i="0" dirty="0">
                <a:solidFill>
                  <a:srgbClr val="4D4D4D"/>
                </a:solidFill>
                <a:effectLst/>
              </a:rPr>
              <a:t>to generate the object, which is typically </a:t>
            </a:r>
            <a:r>
              <a:rPr lang="en-US" altLang="zh-HK" sz="2400" b="1" i="0" dirty="0">
                <a:solidFill>
                  <a:srgbClr val="4D4D4D"/>
                </a:solidFill>
                <a:effectLst/>
              </a:rPr>
              <a:t>immutable</a:t>
            </a:r>
            <a:r>
              <a:rPr lang="en-US" altLang="zh-HK" sz="2400" b="0" i="0" dirty="0">
                <a:solidFill>
                  <a:srgbClr val="4D4D4D"/>
                </a:solidFill>
                <a:effectLst/>
              </a:rPr>
              <a:t>. </a:t>
            </a:r>
            <a:endParaRPr lang="en-US" altLang="zh-HK" sz="2400" b="0" i="0" dirty="0" smtClean="0">
              <a:solidFill>
                <a:srgbClr val="4D4D4D"/>
              </a:solidFill>
              <a:effectLst/>
            </a:endParaRPr>
          </a:p>
          <a:p>
            <a:pPr algn="l">
              <a:buFont typeface="Arial" panose="020B0604020202020204" pitchFamily="34" charset="0"/>
              <a:buChar char="•"/>
            </a:pPr>
            <a:r>
              <a:rPr lang="en-US" altLang="zh-HK" sz="2400" b="0" i="0" dirty="0" smtClean="0">
                <a:solidFill>
                  <a:srgbClr val="4D4D4D"/>
                </a:solidFill>
                <a:effectLst/>
              </a:rPr>
              <a:t>The </a:t>
            </a:r>
            <a:r>
              <a:rPr lang="en-US" altLang="zh-HK" sz="2400" b="0" i="0" dirty="0">
                <a:solidFill>
                  <a:srgbClr val="4D4D4D"/>
                </a:solidFill>
                <a:effectLst/>
              </a:rPr>
              <a:t>builder is typically a </a:t>
            </a:r>
            <a:r>
              <a:rPr lang="en-US" altLang="zh-HK" sz="2400" b="1" i="0" dirty="0">
                <a:solidFill>
                  <a:srgbClr val="4D4D4D"/>
                </a:solidFill>
                <a:effectLst/>
                <a:highlight>
                  <a:srgbClr val="C0C0C0"/>
                </a:highlight>
                <a:cs typeface="Simplified Arabic Fixed" panose="020B0604020202020204" pitchFamily="49" charset="-78"/>
              </a:rPr>
              <a:t>static</a:t>
            </a:r>
            <a:r>
              <a:rPr lang="en-US" altLang="zh-HK" sz="2400" b="0" i="0" dirty="0">
                <a:solidFill>
                  <a:srgbClr val="4D4D4D"/>
                </a:solidFill>
                <a:effectLst/>
              </a:rPr>
              <a:t> member class of the class it builds.</a:t>
            </a:r>
          </a:p>
        </p:txBody>
      </p:sp>
      <p:sp>
        <p:nvSpPr>
          <p:cNvPr id="4" name="Title 1"/>
          <p:cNvSpPr txBox="1">
            <a:spLocks/>
          </p:cNvSpPr>
          <p:nvPr/>
        </p:nvSpPr>
        <p:spPr>
          <a:xfrm>
            <a:off x="838200" y="746330"/>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Arial" panose="020B0604020202020204" pitchFamily="34" charset="0"/>
                <a:cs typeface="Arial" panose="020B0604020202020204" pitchFamily="34" charset="0"/>
              </a:rPr>
              <a:t>Builder</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297749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19" name="圖片 18">
            <a:extLst>
              <a:ext uri="{FF2B5EF4-FFF2-40B4-BE49-F238E27FC236}">
                <a16:creationId xmlns:a16="http://schemas.microsoft.com/office/drawing/2014/main" xmlns="" id="{F142F80C-B53E-02D8-6C6A-63CB12A592F6}"/>
              </a:ext>
            </a:extLst>
          </p:cNvPr>
          <p:cNvPicPr>
            <a:picLocks noChangeAspect="1"/>
          </p:cNvPicPr>
          <p:nvPr/>
        </p:nvPicPr>
        <p:blipFill>
          <a:blip r:embed="rId3"/>
          <a:stretch>
            <a:fillRect/>
          </a:stretch>
        </p:blipFill>
        <p:spPr>
          <a:xfrm>
            <a:off x="1453328" y="650385"/>
            <a:ext cx="4433292" cy="5279778"/>
          </a:xfrm>
          <a:prstGeom prst="rect">
            <a:avLst/>
          </a:prstGeom>
        </p:spPr>
      </p:pic>
      <p:pic>
        <p:nvPicPr>
          <p:cNvPr id="21" name="圖片 20">
            <a:extLst>
              <a:ext uri="{FF2B5EF4-FFF2-40B4-BE49-F238E27FC236}">
                <a16:creationId xmlns:a16="http://schemas.microsoft.com/office/drawing/2014/main" xmlns="" id="{3D142E10-6298-A255-EB2B-D1A47D6DC0B7}"/>
              </a:ext>
            </a:extLst>
          </p:cNvPr>
          <p:cNvPicPr>
            <a:picLocks noChangeAspect="1"/>
          </p:cNvPicPr>
          <p:nvPr/>
        </p:nvPicPr>
        <p:blipFill>
          <a:blip r:embed="rId4"/>
          <a:stretch>
            <a:fillRect/>
          </a:stretch>
        </p:blipFill>
        <p:spPr>
          <a:xfrm>
            <a:off x="5964283" y="659504"/>
            <a:ext cx="4321516" cy="5270659"/>
          </a:xfrm>
          <a:prstGeom prst="rect">
            <a:avLst/>
          </a:prstGeom>
        </p:spPr>
      </p:pic>
    </p:spTree>
    <p:extLst>
      <p:ext uri="{BB962C8B-B14F-4D97-AF65-F5344CB8AC3E}">
        <p14:creationId xmlns:p14="http://schemas.microsoft.com/office/powerpoint/2010/main" val="1572379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4" name="Title 1"/>
          <p:cNvSpPr txBox="1">
            <a:spLocks/>
          </p:cNvSpPr>
          <p:nvPr/>
        </p:nvSpPr>
        <p:spPr>
          <a:xfrm>
            <a:off x="838200" y="746330"/>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Arial" panose="020B0604020202020204" pitchFamily="34" charset="0"/>
                <a:cs typeface="Arial" panose="020B0604020202020204" pitchFamily="34" charset="0"/>
              </a:rPr>
              <a:t>Builder</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9" name="Picture 8"/>
          <p:cNvPicPr>
            <a:picLocks noChangeAspect="1"/>
          </p:cNvPicPr>
          <p:nvPr/>
        </p:nvPicPr>
        <p:blipFill>
          <a:blip r:embed="rId3"/>
          <a:stretch>
            <a:fillRect/>
          </a:stretch>
        </p:blipFill>
        <p:spPr>
          <a:xfrm>
            <a:off x="2184893" y="1596387"/>
            <a:ext cx="7822213" cy="4240378"/>
          </a:xfrm>
          <a:prstGeom prst="rect">
            <a:avLst/>
          </a:prstGeom>
        </p:spPr>
      </p:pic>
    </p:spTree>
    <p:extLst>
      <p:ext uri="{BB962C8B-B14F-4D97-AF65-F5344CB8AC3E}">
        <p14:creationId xmlns:p14="http://schemas.microsoft.com/office/powerpoint/2010/main" val="2665017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778210"/>
            <a:ext cx="10515600" cy="3894239"/>
          </a:xfrm>
        </p:spPr>
        <p:txBody>
          <a:bodyPr>
            <a:noAutofit/>
          </a:bodyPr>
          <a:lstStyle/>
          <a:p>
            <a:r>
              <a:rPr lang="en-US" altLang="zh-HK" b="0" i="0" dirty="0" smtClean="0">
                <a:solidFill>
                  <a:srgbClr val="4D4D4D"/>
                </a:solidFill>
                <a:effectLst/>
              </a:rPr>
              <a:t>The Simple Factory lets </a:t>
            </a:r>
            <a:r>
              <a:rPr lang="en-US" altLang="zh-HK" b="0" i="0" dirty="0">
                <a:solidFill>
                  <a:srgbClr val="4D4D4D"/>
                </a:solidFill>
                <a:effectLst/>
              </a:rPr>
              <a:t>us create objects </a:t>
            </a:r>
            <a:r>
              <a:rPr lang="en-US" altLang="zh-HK" b="1" i="0" dirty="0">
                <a:solidFill>
                  <a:srgbClr val="4D4D4D"/>
                </a:solidFill>
                <a:effectLst/>
              </a:rPr>
              <a:t>without exposing the instantiation logic</a:t>
            </a:r>
            <a:r>
              <a:rPr lang="en-US" altLang="zh-HK" b="0" i="0" dirty="0">
                <a:solidFill>
                  <a:srgbClr val="4D4D4D"/>
                </a:solidFill>
                <a:effectLst/>
              </a:rPr>
              <a:t> to the </a:t>
            </a:r>
            <a:r>
              <a:rPr lang="en-US" altLang="zh-HK" dirty="0">
                <a:solidFill>
                  <a:srgbClr val="4D4D4D"/>
                </a:solidFill>
              </a:rPr>
              <a:t>client and refer to the newly created object using a </a:t>
            </a:r>
            <a:r>
              <a:rPr lang="en-US" altLang="zh-HK" b="1" dirty="0">
                <a:solidFill>
                  <a:srgbClr val="4D4D4D"/>
                </a:solidFill>
              </a:rPr>
              <a:t>common </a:t>
            </a:r>
            <a:r>
              <a:rPr lang="en-US" altLang="zh-HK" b="1" dirty="0" smtClean="0">
                <a:solidFill>
                  <a:srgbClr val="4D4D4D"/>
                </a:solidFill>
              </a:rPr>
              <a:t>interface</a:t>
            </a:r>
            <a:r>
              <a:rPr lang="en-US" altLang="zh-HK" dirty="0" smtClean="0">
                <a:solidFill>
                  <a:srgbClr val="4D4D4D"/>
                </a:solidFill>
              </a:rPr>
              <a:t>.</a:t>
            </a:r>
          </a:p>
          <a:p>
            <a:r>
              <a:rPr lang="en-US" altLang="zh-HK" dirty="0" smtClean="0">
                <a:solidFill>
                  <a:srgbClr val="4D4D4D"/>
                </a:solidFill>
              </a:rPr>
              <a:t>It is </a:t>
            </a:r>
            <a:r>
              <a:rPr lang="en-US" altLang="zh-HK" i="1" dirty="0" smtClean="0">
                <a:solidFill>
                  <a:srgbClr val="4D4D4D"/>
                </a:solidFill>
              </a:rPr>
              <a:t>not</a:t>
            </a:r>
            <a:r>
              <a:rPr lang="en-US" altLang="zh-HK" dirty="0" smtClean="0">
                <a:solidFill>
                  <a:srgbClr val="4D4D4D"/>
                </a:solidFill>
              </a:rPr>
              <a:t> </a:t>
            </a:r>
            <a:r>
              <a:rPr lang="en-US" altLang="zh-HK" dirty="0">
                <a:solidFill>
                  <a:srgbClr val="4D4D4D"/>
                </a:solidFill>
              </a:rPr>
              <a:t>considered a standard Gang of Four design </a:t>
            </a:r>
            <a:r>
              <a:rPr lang="en-US" altLang="zh-HK" dirty="0" smtClean="0">
                <a:solidFill>
                  <a:srgbClr val="4D4D4D"/>
                </a:solidFill>
              </a:rPr>
              <a:t>pattern, but it </a:t>
            </a:r>
            <a:r>
              <a:rPr lang="en-US" altLang="zh-HK" dirty="0">
                <a:solidFill>
                  <a:srgbClr val="4D4D4D"/>
                </a:solidFill>
              </a:rPr>
              <a:t>is often used as a </a:t>
            </a:r>
            <a:r>
              <a:rPr lang="en-US" altLang="zh-HK" i="1" dirty="0">
                <a:solidFill>
                  <a:srgbClr val="4D4D4D"/>
                </a:solidFill>
              </a:rPr>
              <a:t>stepping stone </a:t>
            </a:r>
            <a:r>
              <a:rPr lang="en-US" altLang="zh-HK" dirty="0">
                <a:solidFill>
                  <a:srgbClr val="4D4D4D"/>
                </a:solidFill>
              </a:rPr>
              <a:t>to understanding the</a:t>
            </a:r>
            <a:r>
              <a:rPr lang="en-US" altLang="zh-HK" b="1" dirty="0">
                <a:solidFill>
                  <a:srgbClr val="4D4D4D"/>
                </a:solidFill>
              </a:rPr>
              <a:t> </a:t>
            </a:r>
            <a:r>
              <a:rPr lang="en-US" altLang="zh-HK" b="1" dirty="0" smtClean="0">
                <a:solidFill>
                  <a:srgbClr val="4D4D4D"/>
                </a:solidFill>
              </a:rPr>
              <a:t>Factory Method </a:t>
            </a:r>
            <a:r>
              <a:rPr lang="en-US" altLang="zh-HK" dirty="0">
                <a:solidFill>
                  <a:srgbClr val="4D4D4D"/>
                </a:solidFill>
              </a:rPr>
              <a:t>and the </a:t>
            </a:r>
            <a:r>
              <a:rPr lang="en-US" altLang="zh-HK" b="1" dirty="0" smtClean="0">
                <a:solidFill>
                  <a:srgbClr val="4D4D4D"/>
                </a:solidFill>
              </a:rPr>
              <a:t>Abstract Factory</a:t>
            </a:r>
            <a:r>
              <a:rPr lang="en-US" altLang="zh-HK" dirty="0">
                <a:solidFill>
                  <a:srgbClr val="4D4D4D"/>
                </a:solidFill>
              </a:rPr>
              <a:t>.</a:t>
            </a:r>
            <a:endParaRPr lang="en-US" altLang="zh-HK" b="0" i="0" dirty="0">
              <a:solidFill>
                <a:srgbClr val="4D4D4D"/>
              </a:solidFill>
              <a:effectLst/>
            </a:endParaRPr>
          </a:p>
          <a:p>
            <a:pPr algn="l"/>
            <a:r>
              <a:rPr lang="en-US" altLang="zh-HK" b="0" i="0" dirty="0">
                <a:solidFill>
                  <a:srgbClr val="4D4D4D"/>
                </a:solidFill>
                <a:effectLst/>
              </a:rPr>
              <a:t>Suppose that we’re working for a bank that needs a way of creating different financial products: loans, bonds, stocks, and so on. </a:t>
            </a:r>
          </a:p>
        </p:txBody>
      </p:sp>
      <p:sp>
        <p:nvSpPr>
          <p:cNvPr id="4" name="Title 1"/>
          <p:cNvSpPr txBox="1">
            <a:spLocks/>
          </p:cNvSpPr>
          <p:nvPr/>
        </p:nvSpPr>
        <p:spPr>
          <a:xfrm>
            <a:off x="838200" y="837241"/>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latin typeface="Arial" panose="020B0604020202020204" pitchFamily="34" charset="0"/>
                <a:cs typeface="Arial" panose="020B0604020202020204" pitchFamily="34" charset="0"/>
              </a:rPr>
              <a:t>Simple Factory</a:t>
            </a:r>
            <a:endParaRPr lang="en-US" altLang="zh-CN"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312408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03446" y="1735572"/>
            <a:ext cx="4063314" cy="3894239"/>
          </a:xfrm>
        </p:spPr>
        <p:txBody>
          <a:bodyPr>
            <a:noAutofit/>
          </a:bodyPr>
          <a:lstStyle/>
          <a:p>
            <a:pPr algn="l">
              <a:lnSpc>
                <a:spcPct val="100000"/>
              </a:lnSpc>
            </a:pPr>
            <a:r>
              <a:rPr lang="en-US" altLang="zh-HK" b="0" i="0" dirty="0">
                <a:solidFill>
                  <a:srgbClr val="4D4D4D"/>
                </a:solidFill>
                <a:effectLst/>
              </a:rPr>
              <a:t>Typically, we’d create a Factory class with a method that’s responsible for the creation of different objects, as shown here:</a:t>
            </a:r>
          </a:p>
        </p:txBody>
      </p:sp>
      <p:sp>
        <p:nvSpPr>
          <p:cNvPr id="4" name="Title 1"/>
          <p:cNvSpPr txBox="1">
            <a:spLocks/>
          </p:cNvSpPr>
          <p:nvPr/>
        </p:nvSpPr>
        <p:spPr>
          <a:xfrm>
            <a:off x="838200" y="847867"/>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latin typeface="Arial" panose="020B0604020202020204" pitchFamily="34" charset="0"/>
                <a:cs typeface="Arial" panose="020B0604020202020204" pitchFamily="34" charset="0"/>
              </a:rPr>
              <a:t>Simple Factory</a:t>
            </a:r>
            <a:endParaRPr lang="en-US" altLang="zh-CN"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4C831C50-9EA4-E712-D7FB-84F878DA814F}"/>
              </a:ext>
            </a:extLst>
          </p:cNvPr>
          <p:cNvPicPr>
            <a:picLocks noChangeAspect="1"/>
          </p:cNvPicPr>
          <p:nvPr/>
        </p:nvPicPr>
        <p:blipFill rotWithShape="1">
          <a:blip r:embed="rId3"/>
          <a:srcRect r="19411"/>
          <a:stretch/>
        </p:blipFill>
        <p:spPr>
          <a:xfrm>
            <a:off x="5064857" y="1735572"/>
            <a:ext cx="6641111" cy="3870617"/>
          </a:xfrm>
          <a:prstGeom prst="rect">
            <a:avLst/>
          </a:prstGeom>
        </p:spPr>
      </p:pic>
    </p:spTree>
    <p:extLst>
      <p:ext uri="{BB962C8B-B14F-4D97-AF65-F5344CB8AC3E}">
        <p14:creationId xmlns:p14="http://schemas.microsoft.com/office/powerpoint/2010/main" val="3134421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738439"/>
            <a:ext cx="10515600" cy="3894239"/>
          </a:xfrm>
        </p:spPr>
        <p:txBody>
          <a:bodyPr>
            <a:noAutofit/>
          </a:bodyPr>
          <a:lstStyle/>
          <a:p>
            <a:pPr algn="l">
              <a:lnSpc>
                <a:spcPct val="100000"/>
              </a:lnSpc>
            </a:pPr>
            <a:r>
              <a:rPr lang="en-US" altLang="zh-HK" sz="2400" b="0" i="0" dirty="0">
                <a:solidFill>
                  <a:srgbClr val="4D4D4D"/>
                </a:solidFill>
                <a:effectLst/>
              </a:rPr>
              <a:t>Here, </a:t>
            </a:r>
            <a:r>
              <a:rPr lang="en-US" altLang="zh-HK" sz="2400" b="1" i="0" dirty="0">
                <a:solidFill>
                  <a:srgbClr val="4D4D4D"/>
                </a:solidFill>
                <a:effectLst/>
                <a:highlight>
                  <a:srgbClr val="C0C0C0"/>
                </a:highlight>
                <a:cs typeface="Simplified Arabic Fixed" panose="02070309020205020404" pitchFamily="49" charset="-78"/>
              </a:rPr>
              <a:t>Loan</a:t>
            </a:r>
            <a:r>
              <a:rPr lang="en-US" altLang="zh-HK" sz="2400" b="0" i="0" dirty="0">
                <a:solidFill>
                  <a:srgbClr val="4D4D4D"/>
                </a:solidFill>
                <a:effectLst/>
              </a:rPr>
              <a:t>, </a:t>
            </a:r>
            <a:r>
              <a:rPr lang="en-US" altLang="zh-HK" sz="2400" b="1" i="0" dirty="0">
                <a:solidFill>
                  <a:srgbClr val="4D4D4D"/>
                </a:solidFill>
                <a:effectLst/>
                <a:highlight>
                  <a:srgbClr val="C0C0C0"/>
                </a:highlight>
                <a:cs typeface="Simplified Arabic Fixed" panose="02070309020205020404" pitchFamily="49" charset="-78"/>
              </a:rPr>
              <a:t>Stock</a:t>
            </a:r>
            <a:r>
              <a:rPr lang="en-US" altLang="zh-HK" sz="2400" b="0" i="0" dirty="0">
                <a:solidFill>
                  <a:srgbClr val="4D4D4D"/>
                </a:solidFill>
                <a:effectLst/>
              </a:rPr>
              <a:t>, and </a:t>
            </a:r>
            <a:r>
              <a:rPr lang="en-US" altLang="zh-HK" sz="2400" b="1" i="0" dirty="0">
                <a:solidFill>
                  <a:srgbClr val="4D4D4D"/>
                </a:solidFill>
                <a:effectLst/>
                <a:highlight>
                  <a:srgbClr val="C0C0C0"/>
                </a:highlight>
                <a:cs typeface="Simplified Arabic Fixed" panose="02070309020205020404" pitchFamily="49" charset="-78"/>
              </a:rPr>
              <a:t>Bond</a:t>
            </a:r>
            <a:r>
              <a:rPr lang="en-US" altLang="zh-HK" sz="2400" b="0" i="0" dirty="0">
                <a:solidFill>
                  <a:srgbClr val="4D4D4D"/>
                </a:solidFill>
                <a:effectLst/>
              </a:rPr>
              <a:t> are subtypes of </a:t>
            </a:r>
            <a:r>
              <a:rPr lang="en-US" altLang="zh-HK" sz="2400" b="1" i="0" dirty="0">
                <a:solidFill>
                  <a:srgbClr val="4D4D4D"/>
                </a:solidFill>
                <a:effectLst/>
                <a:highlight>
                  <a:srgbClr val="C0C0C0"/>
                </a:highlight>
                <a:cs typeface="Simplified Arabic Fixed" panose="02070309020205020404" pitchFamily="49" charset="-78"/>
              </a:rPr>
              <a:t>Product</a:t>
            </a:r>
            <a:r>
              <a:rPr lang="en-US" altLang="zh-HK" sz="2400" b="0" i="0" dirty="0">
                <a:solidFill>
                  <a:srgbClr val="4D4D4D"/>
                </a:solidFill>
                <a:effectLst/>
              </a:rPr>
              <a:t>. The </a:t>
            </a:r>
            <a:r>
              <a:rPr lang="en-US" altLang="zh-HK" sz="2400" b="1" i="0" dirty="0" err="1">
                <a:solidFill>
                  <a:srgbClr val="4D4D4D"/>
                </a:solidFill>
                <a:effectLst/>
                <a:highlight>
                  <a:srgbClr val="C0C0C0"/>
                </a:highlight>
                <a:cs typeface="Simplified Arabic Fixed" panose="02070309020205020404" pitchFamily="49" charset="-78"/>
              </a:rPr>
              <a:t>createProduct</a:t>
            </a:r>
            <a:r>
              <a:rPr lang="en-US" altLang="zh-HK" sz="2400" b="1" i="0" dirty="0">
                <a:solidFill>
                  <a:srgbClr val="4D4D4D"/>
                </a:solidFill>
                <a:effectLst/>
                <a:highlight>
                  <a:srgbClr val="C0C0C0"/>
                </a:highlight>
                <a:cs typeface="Simplified Arabic Fixed" panose="02070309020205020404" pitchFamily="49" charset="-78"/>
              </a:rPr>
              <a:t>() </a:t>
            </a:r>
            <a:r>
              <a:rPr lang="en-US" altLang="zh-HK" sz="2400" b="0" i="0" dirty="0">
                <a:solidFill>
                  <a:srgbClr val="4D4D4D"/>
                </a:solidFill>
                <a:effectLst/>
              </a:rPr>
              <a:t>method could have additional logic to configure each created product. </a:t>
            </a:r>
            <a:endParaRPr lang="en-US" altLang="zh-HK" sz="2400" b="0" i="0" dirty="0" smtClean="0">
              <a:solidFill>
                <a:srgbClr val="4D4D4D"/>
              </a:solidFill>
              <a:effectLst/>
            </a:endParaRPr>
          </a:p>
          <a:p>
            <a:pPr algn="l">
              <a:lnSpc>
                <a:spcPct val="100000"/>
              </a:lnSpc>
            </a:pPr>
            <a:r>
              <a:rPr lang="en-US" altLang="zh-HK" sz="2400" b="0" i="0" dirty="0" smtClean="0">
                <a:solidFill>
                  <a:srgbClr val="4D4D4D"/>
                </a:solidFill>
                <a:effectLst/>
              </a:rPr>
              <a:t>But </a:t>
            </a:r>
            <a:r>
              <a:rPr lang="en-US" altLang="zh-HK" sz="2400" b="0" i="0" dirty="0">
                <a:solidFill>
                  <a:srgbClr val="4D4D4D"/>
                </a:solidFill>
                <a:effectLst/>
              </a:rPr>
              <a:t>the benefit is that we can create these objects without exposing the constructor and the configuration to the client, which makes the creation of products simpler for the client, as follows:</a:t>
            </a:r>
          </a:p>
        </p:txBody>
      </p:sp>
      <p:sp>
        <p:nvSpPr>
          <p:cNvPr id="4" name="Title 1"/>
          <p:cNvSpPr txBox="1">
            <a:spLocks/>
          </p:cNvSpPr>
          <p:nvPr/>
        </p:nvSpPr>
        <p:spPr>
          <a:xfrm>
            <a:off x="838200" y="817356"/>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latin typeface="Arial" panose="020B0604020202020204" pitchFamily="34" charset="0"/>
                <a:cs typeface="Arial" panose="020B0604020202020204" pitchFamily="34" charset="0"/>
              </a:rPr>
              <a:t>Simple Factory</a:t>
            </a:r>
            <a:endParaRPr lang="en-US" altLang="zh-CN"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9" name="圖片 8">
            <a:extLst>
              <a:ext uri="{FF2B5EF4-FFF2-40B4-BE49-F238E27FC236}">
                <a16:creationId xmlns:a16="http://schemas.microsoft.com/office/drawing/2014/main" xmlns="" id="{29DA9708-7781-F191-E71B-4DAF28CE52CC}"/>
              </a:ext>
            </a:extLst>
          </p:cNvPr>
          <p:cNvPicPr>
            <a:picLocks noChangeAspect="1"/>
          </p:cNvPicPr>
          <p:nvPr/>
        </p:nvPicPr>
        <p:blipFill>
          <a:blip r:embed="rId3"/>
          <a:stretch>
            <a:fillRect/>
          </a:stretch>
        </p:blipFill>
        <p:spPr>
          <a:xfrm>
            <a:off x="1554064" y="4378364"/>
            <a:ext cx="9083872" cy="1093429"/>
          </a:xfrm>
          <a:prstGeom prst="rect">
            <a:avLst/>
          </a:prstGeom>
        </p:spPr>
      </p:pic>
    </p:spTree>
    <p:extLst>
      <p:ext uri="{BB962C8B-B14F-4D97-AF65-F5344CB8AC3E}">
        <p14:creationId xmlns:p14="http://schemas.microsoft.com/office/powerpoint/2010/main" val="116610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xmlns="" id="{61952889-4AEB-0E59-6796-B5255A0A12A7}"/>
              </a:ext>
            </a:extLst>
          </p:cNvPr>
          <p:cNvSpPr/>
          <p:nvPr/>
        </p:nvSpPr>
        <p:spPr>
          <a:xfrm>
            <a:off x="597516" y="243934"/>
            <a:ext cx="5603662"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Introduction</a:t>
            </a:r>
          </a:p>
        </p:txBody>
      </p:sp>
      <p:sp>
        <p:nvSpPr>
          <p:cNvPr id="12" name="Rectangle 7">
            <a:extLst>
              <a:ext uri="{FF2B5EF4-FFF2-40B4-BE49-F238E27FC236}">
                <a16:creationId xmlns:a16="http://schemas.microsoft.com/office/drawing/2014/main" xmlns="" id="{C51A5CC4-7F99-74F3-FDA5-1A28956D93EE}"/>
              </a:ext>
            </a:extLst>
          </p:cNvPr>
          <p:cNvSpPr/>
          <p:nvPr/>
        </p:nvSpPr>
        <p:spPr>
          <a:xfrm>
            <a:off x="597515" y="1899735"/>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Creational Patterns</a:t>
            </a:r>
          </a:p>
        </p:txBody>
      </p:sp>
      <p:sp>
        <p:nvSpPr>
          <p:cNvPr id="14" name="Rectangle 7">
            <a:extLst>
              <a:ext uri="{FF2B5EF4-FFF2-40B4-BE49-F238E27FC236}">
                <a16:creationId xmlns:a16="http://schemas.microsoft.com/office/drawing/2014/main" xmlns="" id="{54717183-A599-6C58-DD88-771188543F0F}"/>
              </a:ext>
            </a:extLst>
          </p:cNvPr>
          <p:cNvSpPr/>
          <p:nvPr/>
        </p:nvSpPr>
        <p:spPr>
          <a:xfrm>
            <a:off x="597515" y="3555536"/>
            <a:ext cx="5614607" cy="14027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Structural Patterns</a:t>
            </a:r>
          </a:p>
        </p:txBody>
      </p:sp>
      <p:sp>
        <p:nvSpPr>
          <p:cNvPr id="15" name="Rectangle 7">
            <a:extLst>
              <a:ext uri="{FF2B5EF4-FFF2-40B4-BE49-F238E27FC236}">
                <a16:creationId xmlns:a16="http://schemas.microsoft.com/office/drawing/2014/main" xmlns="" id="{8B899FBB-B9FB-DCBE-CAE4-98C8062BF66B}"/>
              </a:ext>
            </a:extLst>
          </p:cNvPr>
          <p:cNvSpPr/>
          <p:nvPr/>
        </p:nvSpPr>
        <p:spPr>
          <a:xfrm>
            <a:off x="597515" y="5211338"/>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Behavioral Patterns</a:t>
            </a:r>
          </a:p>
        </p:txBody>
      </p:sp>
    </p:spTree>
    <p:extLst>
      <p:ext uri="{BB962C8B-B14F-4D97-AF65-F5344CB8AC3E}">
        <p14:creationId xmlns:p14="http://schemas.microsoft.com/office/powerpoint/2010/main" val="106012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sz="3200" b="0" i="0" dirty="0">
                <a:solidFill>
                  <a:srgbClr val="4D4D4D"/>
                </a:solidFill>
                <a:effectLst/>
              </a:rPr>
              <a:t>The Structural Patterns explain how to </a:t>
            </a:r>
            <a:r>
              <a:rPr lang="en-US" altLang="zh-HK" sz="3200" b="1" i="0" dirty="0">
                <a:solidFill>
                  <a:srgbClr val="4D4D4D"/>
                </a:solidFill>
                <a:effectLst/>
              </a:rPr>
              <a:t>assemble objects and classes into larger structures</a:t>
            </a:r>
            <a:r>
              <a:rPr lang="en-US" altLang="zh-HK" sz="3200" b="0" i="0" dirty="0">
                <a:solidFill>
                  <a:srgbClr val="4D4D4D"/>
                </a:solidFill>
                <a:effectLst/>
              </a:rPr>
              <a:t>, while keeping these structures flexible and efficient, e.g. </a:t>
            </a:r>
            <a:endParaRPr lang="en-US" altLang="zh-HK" sz="3200" b="0" i="0" dirty="0" smtClean="0">
              <a:solidFill>
                <a:srgbClr val="4D4D4D"/>
              </a:solidFill>
              <a:effectLst/>
            </a:endParaRPr>
          </a:p>
          <a:p>
            <a:pPr lvl="1"/>
            <a:r>
              <a:rPr lang="en-US" altLang="zh-HK" sz="3200" b="0" i="0" dirty="0" smtClean="0">
                <a:solidFill>
                  <a:srgbClr val="4D4D4D"/>
                </a:solidFill>
                <a:effectLst/>
              </a:rPr>
              <a:t>Adapter </a:t>
            </a:r>
          </a:p>
          <a:p>
            <a:pPr lvl="1"/>
            <a:r>
              <a:rPr lang="en-US" altLang="zh-HK" sz="3200" b="0" i="0" dirty="0" smtClean="0">
                <a:solidFill>
                  <a:srgbClr val="4D4D4D"/>
                </a:solidFill>
                <a:effectLst/>
              </a:rPr>
              <a:t>Decorator</a:t>
            </a:r>
            <a:endParaRPr lang="en-US" altLang="zh-HK" sz="3200" b="0" i="0" dirty="0">
              <a:solidFill>
                <a:srgbClr val="4D4D4D"/>
              </a:solidFill>
              <a:effectLst/>
            </a:endParaRP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smtClean="0">
                <a:latin typeface="Arial" panose="020B0604020202020204" pitchFamily="34" charset="0"/>
                <a:cs typeface="Arial" panose="020B0604020202020204" pitchFamily="34" charset="0"/>
              </a:rPr>
              <a:t>What are Structural Patterns?</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220074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78639" y="1089498"/>
            <a:ext cx="5062437" cy="1138136"/>
          </a:xfrm>
        </p:spPr>
        <p:txBody>
          <a:bodyPr>
            <a:normAutofit/>
          </a:bodyPr>
          <a:lstStyle/>
          <a:p>
            <a:r>
              <a:rPr lang="en-US" sz="6000" b="1" dirty="0">
                <a:solidFill>
                  <a:schemeClr val="bg1"/>
                </a:solidFill>
                <a:latin typeface="Arial" panose="020B0604020202020204" pitchFamily="34" charset="0"/>
                <a:cs typeface="Arial" panose="020B0604020202020204" pitchFamily="34" charset="0"/>
              </a:rPr>
              <a:t>Objectives</a:t>
            </a:r>
          </a:p>
        </p:txBody>
      </p:sp>
      <p:sp>
        <p:nvSpPr>
          <p:cNvPr id="3" name="Content Placeholder 2"/>
          <p:cNvSpPr>
            <a:spLocks noGrp="1"/>
          </p:cNvSpPr>
          <p:nvPr>
            <p:ph idx="1"/>
          </p:nvPr>
        </p:nvSpPr>
        <p:spPr>
          <a:xfrm>
            <a:off x="672018" y="2714016"/>
            <a:ext cx="6604271" cy="2957210"/>
          </a:xfrm>
        </p:spPr>
        <p:txBody>
          <a:bodyPr>
            <a:noAutofit/>
          </a:bodyPr>
          <a:lstStyle/>
          <a:p>
            <a:pPr marL="0" indent="0">
              <a:buNone/>
            </a:pPr>
            <a:r>
              <a:rPr lang="en-US" sz="2400" dirty="0">
                <a:solidFill>
                  <a:schemeClr val="accent1"/>
                </a:solidFill>
                <a:latin typeface="Arial" panose="020B0604020202020204" pitchFamily="34" charset="0"/>
                <a:cs typeface="Arial" panose="020B0604020202020204" pitchFamily="34" charset="0"/>
              </a:rPr>
              <a:t>After this module you will be able to:</a:t>
            </a:r>
          </a:p>
          <a:p>
            <a:r>
              <a:rPr lang="en-US" sz="2000" dirty="0">
                <a:solidFill>
                  <a:schemeClr val="bg1"/>
                </a:solidFill>
                <a:latin typeface="Arial" panose="020B0604020202020204" pitchFamily="34" charset="0"/>
                <a:cs typeface="Arial" panose="020B0604020202020204" pitchFamily="34" charset="0"/>
              </a:rPr>
              <a:t>Learn about Java Design Patterns</a:t>
            </a:r>
          </a:p>
          <a:p>
            <a:r>
              <a:rPr lang="en-US" sz="2000" dirty="0">
                <a:solidFill>
                  <a:schemeClr val="bg1"/>
                </a:solidFill>
                <a:latin typeface="Arial" panose="020B0604020202020204" pitchFamily="34" charset="0"/>
                <a:cs typeface="Arial" panose="020B0604020202020204" pitchFamily="34" charset="0"/>
              </a:rPr>
              <a:t>Identify and Explain Types of Java Design Patterns</a:t>
            </a:r>
          </a:p>
          <a:p>
            <a:r>
              <a:rPr lang="en-US" sz="2000" dirty="0">
                <a:solidFill>
                  <a:schemeClr val="bg1"/>
                </a:solidFill>
                <a:latin typeface="Arial" panose="020B0604020202020204" pitchFamily="34" charset="0"/>
                <a:cs typeface="Arial" panose="020B0604020202020204" pitchFamily="34" charset="0"/>
              </a:rPr>
              <a:t>Understand Benefits of Using Java Design Patterns</a:t>
            </a:r>
          </a:p>
          <a:p>
            <a:r>
              <a:rPr lang="en-US" sz="2000" dirty="0">
                <a:solidFill>
                  <a:schemeClr val="bg1"/>
                </a:solidFill>
                <a:latin typeface="Arial" panose="020B0604020202020204" pitchFamily="34" charset="0"/>
                <a:cs typeface="Arial" panose="020B0604020202020204" pitchFamily="34" charset="0"/>
              </a:rPr>
              <a:t>Recognize Real-World Examples of Java Design Patterns</a:t>
            </a:r>
          </a:p>
          <a:p>
            <a:r>
              <a:rPr lang="en-US" sz="2000" dirty="0">
                <a:solidFill>
                  <a:schemeClr val="bg1"/>
                </a:solidFill>
                <a:latin typeface="Arial" panose="020B0604020202020204" pitchFamily="34" charset="0"/>
                <a:cs typeface="Arial" panose="020B0604020202020204" pitchFamily="34" charset="0"/>
              </a:rPr>
              <a:t>Access Resources for Further Learning on Java Design Patterns</a:t>
            </a:r>
          </a:p>
        </p:txBody>
      </p:sp>
    </p:spTree>
    <p:extLst>
      <p:ext uri="{BB962C8B-B14F-4D97-AF65-F5344CB8AC3E}">
        <p14:creationId xmlns:p14="http://schemas.microsoft.com/office/powerpoint/2010/main" val="3589932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A Decorator pattern can be used to attach additional responsibilities to an object either statically or dynamically. Decorators provide a flexible alternative to sub-classing for extending functionality.</a:t>
            </a:r>
          </a:p>
          <a:p>
            <a:pPr algn="l"/>
            <a:r>
              <a:rPr lang="en-US" altLang="zh-HK" b="0" i="0" dirty="0">
                <a:solidFill>
                  <a:srgbClr val="4D4D4D"/>
                </a:solidFill>
                <a:effectLst/>
              </a:rPr>
              <a:t>In the implementation of this pattern, we prefer </a:t>
            </a:r>
            <a:r>
              <a:rPr lang="en-US" altLang="zh-HK" b="1" i="0" dirty="0">
                <a:solidFill>
                  <a:srgbClr val="4D4D4D"/>
                </a:solidFill>
                <a:effectLst/>
              </a:rPr>
              <a:t>composition</a:t>
            </a:r>
            <a:r>
              <a:rPr lang="en-US" altLang="zh-HK" b="0" i="0" dirty="0">
                <a:solidFill>
                  <a:srgbClr val="4D4D4D"/>
                </a:solidFill>
                <a:effectLst/>
              </a:rPr>
              <a:t> over an </a:t>
            </a:r>
            <a:r>
              <a:rPr lang="en-US" altLang="zh-HK" b="1" i="0" dirty="0">
                <a:solidFill>
                  <a:srgbClr val="4D4D4D"/>
                </a:solidFill>
                <a:effectLst/>
              </a:rPr>
              <a:t>inheritance</a:t>
            </a:r>
            <a:r>
              <a:rPr lang="en-US" altLang="zh-HK" b="0" i="0" dirty="0">
                <a:solidFill>
                  <a:srgbClr val="4D4D4D"/>
                </a:solidFill>
                <a:effectLst/>
              </a:rPr>
              <a:t> – so that we can reduce the overhead of subclassing again and again for each decorating element.</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199461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Suppose we have a </a:t>
            </a:r>
            <a:r>
              <a:rPr lang="en-US" altLang="zh-HK" b="1" i="0" dirty="0">
                <a:solidFill>
                  <a:srgbClr val="4D4D4D"/>
                </a:solidFill>
                <a:effectLst/>
                <a:highlight>
                  <a:srgbClr val="C0C0C0"/>
                </a:highlight>
                <a:cs typeface="Simplified Arabic Fixed" panose="02070309020205020404" pitchFamily="49" charset="-78"/>
              </a:rPr>
              <a:t>Pizza</a:t>
            </a:r>
            <a:r>
              <a:rPr lang="en-US" altLang="zh-HK" b="0" i="0" dirty="0">
                <a:solidFill>
                  <a:srgbClr val="4D4D4D"/>
                </a:solidFill>
                <a:effectLst/>
              </a:rPr>
              <a:t> object, and we want to decorate it. The decoration does not change the object itself; it’s just that in addition to the </a:t>
            </a:r>
            <a:r>
              <a:rPr lang="en-US" altLang="zh-HK" b="1" i="0" dirty="0">
                <a:solidFill>
                  <a:srgbClr val="4D4D4D"/>
                </a:solidFill>
                <a:effectLst/>
                <a:highlight>
                  <a:srgbClr val="C0C0C0"/>
                </a:highlight>
                <a:cs typeface="Simplified Arabic Fixed" panose="02070309020205020404" pitchFamily="49" charset="-78"/>
              </a:rPr>
              <a:t>Pizza</a:t>
            </a:r>
            <a:r>
              <a:rPr lang="en-US" altLang="zh-HK" b="0" i="0" dirty="0">
                <a:solidFill>
                  <a:srgbClr val="4D4D4D"/>
                </a:solidFill>
                <a:effectLst/>
              </a:rPr>
              <a:t>, we’re adding some decoration items like cheese, pepperoni, bacon, etc.</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886C5D1D-6992-05F1-C972-B8F9897D1C06}"/>
              </a:ext>
            </a:extLst>
          </p:cNvPr>
          <p:cNvPicPr>
            <a:picLocks noChangeAspect="1"/>
          </p:cNvPicPr>
          <p:nvPr/>
        </p:nvPicPr>
        <p:blipFill>
          <a:blip r:embed="rId3"/>
          <a:stretch>
            <a:fillRect/>
          </a:stretch>
        </p:blipFill>
        <p:spPr>
          <a:xfrm>
            <a:off x="2370585" y="3628639"/>
            <a:ext cx="7450831" cy="2003924"/>
          </a:xfrm>
          <a:prstGeom prst="rect">
            <a:avLst/>
          </a:prstGeom>
        </p:spPr>
      </p:pic>
    </p:spTree>
    <p:extLst>
      <p:ext uri="{BB962C8B-B14F-4D97-AF65-F5344CB8AC3E}">
        <p14:creationId xmlns:p14="http://schemas.microsoft.com/office/powerpoint/2010/main" val="2746630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latin typeface="Source Sans Pro" panose="020B0503030403020204" pitchFamily="34" charset="0"/>
              </a:rPr>
              <a:t>The implementation of this interface will look like:</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8" name="圖片 7">
            <a:extLst>
              <a:ext uri="{FF2B5EF4-FFF2-40B4-BE49-F238E27FC236}">
                <a16:creationId xmlns:a16="http://schemas.microsoft.com/office/drawing/2014/main" xmlns="" id="{E248B890-75B7-E04B-E3C3-61BC73AC9860}"/>
              </a:ext>
            </a:extLst>
          </p:cNvPr>
          <p:cNvPicPr>
            <a:picLocks noChangeAspect="1"/>
          </p:cNvPicPr>
          <p:nvPr/>
        </p:nvPicPr>
        <p:blipFill>
          <a:blip r:embed="rId3"/>
          <a:stretch>
            <a:fillRect/>
          </a:stretch>
        </p:blipFill>
        <p:spPr>
          <a:xfrm>
            <a:off x="2145171" y="2501117"/>
            <a:ext cx="7901659" cy="2958719"/>
          </a:xfrm>
          <a:prstGeom prst="rect">
            <a:avLst/>
          </a:prstGeom>
        </p:spPr>
      </p:pic>
    </p:spTree>
    <p:extLst>
      <p:ext uri="{BB962C8B-B14F-4D97-AF65-F5344CB8AC3E}">
        <p14:creationId xmlns:p14="http://schemas.microsoft.com/office/powerpoint/2010/main" val="3189266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92762" y="1807235"/>
            <a:ext cx="4920137" cy="3894239"/>
          </a:xfrm>
        </p:spPr>
        <p:txBody>
          <a:bodyPr>
            <a:normAutofit/>
          </a:bodyPr>
          <a:lstStyle/>
          <a:p>
            <a:pPr algn="l"/>
            <a:r>
              <a:rPr lang="en-US" altLang="zh-HK" sz="2400" b="0" i="0" dirty="0">
                <a:solidFill>
                  <a:srgbClr val="4D4D4D"/>
                </a:solidFill>
                <a:effectLst/>
              </a:rPr>
              <a:t>We’ll now create an </a:t>
            </a:r>
            <a:r>
              <a:rPr lang="en-US" altLang="zh-HK" sz="2400" b="1" i="0" dirty="0">
                <a:solidFill>
                  <a:srgbClr val="4D4D4D"/>
                </a:solidFill>
                <a:effectLst/>
              </a:rPr>
              <a:t>abstract</a:t>
            </a:r>
            <a:r>
              <a:rPr lang="en-US" altLang="zh-HK" sz="2400" b="0" i="0" dirty="0">
                <a:solidFill>
                  <a:srgbClr val="4D4D4D"/>
                </a:solidFill>
                <a:effectLst/>
              </a:rPr>
              <a:t> </a:t>
            </a:r>
            <a:r>
              <a:rPr lang="en-US" altLang="zh-HK" sz="2400" b="1" i="0" dirty="0" err="1">
                <a:solidFill>
                  <a:srgbClr val="4D4D4D"/>
                </a:solidFill>
                <a:effectLst/>
                <a:highlight>
                  <a:srgbClr val="C0C0C0"/>
                </a:highlight>
                <a:cs typeface="Simplified Arabic Fixed" panose="02070309020205020404" pitchFamily="49" charset="-78"/>
              </a:rPr>
              <a:t>PizzaDecorator</a:t>
            </a:r>
            <a:r>
              <a:rPr lang="en-US" altLang="zh-HK" sz="2400" b="0" i="0" dirty="0">
                <a:solidFill>
                  <a:srgbClr val="4D4D4D"/>
                </a:solidFill>
                <a:effectLst/>
              </a:rPr>
              <a:t> class for this pizza. This decorator will implement the </a:t>
            </a:r>
            <a:r>
              <a:rPr lang="en-US" altLang="zh-HK" sz="2400" b="1" i="0" dirty="0">
                <a:solidFill>
                  <a:srgbClr val="4D4D4D"/>
                </a:solidFill>
                <a:effectLst/>
                <a:highlight>
                  <a:srgbClr val="C0C0C0"/>
                </a:highlight>
                <a:cs typeface="Simplified Arabic Fixed" panose="02070309020205020404" pitchFamily="49" charset="-78"/>
              </a:rPr>
              <a:t>Pizza</a:t>
            </a:r>
            <a:r>
              <a:rPr lang="en-US" altLang="zh-HK" sz="2400" b="0" i="0" dirty="0">
                <a:solidFill>
                  <a:srgbClr val="4D4D4D"/>
                </a:solidFill>
                <a:effectLst/>
              </a:rPr>
              <a:t> interface as well as hold the same object. </a:t>
            </a:r>
            <a:endParaRPr lang="en-US" altLang="zh-HK" sz="2400" b="0" i="0" dirty="0" smtClean="0">
              <a:solidFill>
                <a:srgbClr val="4D4D4D"/>
              </a:solidFill>
              <a:effectLst/>
            </a:endParaRPr>
          </a:p>
          <a:p>
            <a:pPr algn="l"/>
            <a:r>
              <a:rPr lang="en-US" altLang="zh-HK" sz="2400" b="0" i="0" dirty="0" smtClean="0">
                <a:solidFill>
                  <a:srgbClr val="4D4D4D"/>
                </a:solidFill>
                <a:effectLst/>
              </a:rPr>
              <a:t>The </a:t>
            </a:r>
            <a:r>
              <a:rPr lang="en-US" altLang="zh-HK" sz="2400" b="0" i="0" dirty="0">
                <a:solidFill>
                  <a:srgbClr val="4D4D4D"/>
                </a:solidFill>
                <a:effectLst/>
              </a:rPr>
              <a:t>implemented method from the same interface will simply call the </a:t>
            </a:r>
            <a:r>
              <a:rPr lang="en-US" altLang="zh-HK" sz="2400" b="1" i="0" dirty="0">
                <a:solidFill>
                  <a:srgbClr val="4D4D4D"/>
                </a:solidFill>
                <a:effectLst/>
                <a:highlight>
                  <a:srgbClr val="C0C0C0"/>
                </a:highlight>
                <a:cs typeface="Simplified Arabic Fixed" panose="02070309020205020404" pitchFamily="49" charset="-78"/>
              </a:rPr>
              <a:t>decorate() </a:t>
            </a:r>
            <a:r>
              <a:rPr lang="en-US" altLang="zh-HK" sz="2400" b="0" i="0" dirty="0">
                <a:solidFill>
                  <a:srgbClr val="4D4D4D"/>
                </a:solidFill>
                <a:effectLst/>
              </a:rPr>
              <a:t>method from our interface:</a:t>
            </a:r>
          </a:p>
        </p:txBody>
      </p:sp>
      <p:sp>
        <p:nvSpPr>
          <p:cNvPr id="4" name="Title 1"/>
          <p:cNvSpPr txBox="1">
            <a:spLocks/>
          </p:cNvSpPr>
          <p:nvPr/>
        </p:nvSpPr>
        <p:spPr>
          <a:xfrm>
            <a:off x="797011" y="851754"/>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143BB4C9-6C48-8484-234C-0BA5EEC34CFD}"/>
              </a:ext>
            </a:extLst>
          </p:cNvPr>
          <p:cNvPicPr>
            <a:picLocks noChangeAspect="1"/>
          </p:cNvPicPr>
          <p:nvPr/>
        </p:nvPicPr>
        <p:blipFill rotWithShape="1">
          <a:blip r:embed="rId3"/>
          <a:srcRect l="1664" r="6434"/>
          <a:stretch/>
        </p:blipFill>
        <p:spPr>
          <a:xfrm>
            <a:off x="5898292" y="1807235"/>
            <a:ext cx="5873579" cy="3307303"/>
          </a:xfrm>
          <a:prstGeom prst="rect">
            <a:avLst/>
          </a:prstGeom>
        </p:spPr>
      </p:pic>
    </p:spTree>
    <p:extLst>
      <p:ext uri="{BB962C8B-B14F-4D97-AF65-F5344CB8AC3E}">
        <p14:creationId xmlns:p14="http://schemas.microsoft.com/office/powerpoint/2010/main" val="1798216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07437"/>
            <a:ext cx="2753497" cy="3894239"/>
          </a:xfrm>
        </p:spPr>
        <p:txBody>
          <a:bodyPr>
            <a:normAutofit fontScale="92500"/>
          </a:bodyPr>
          <a:lstStyle/>
          <a:p>
            <a:pPr algn="l"/>
            <a:r>
              <a:rPr lang="en-US" altLang="zh-HK" sz="2400" b="0" i="0" dirty="0">
                <a:solidFill>
                  <a:srgbClr val="4D4D4D"/>
                </a:solidFill>
                <a:effectLst/>
              </a:rPr>
              <a:t>We’ll now create some decorating element. These decorators will extend our abstract </a:t>
            </a:r>
            <a:r>
              <a:rPr lang="en-US" altLang="zh-HK" sz="2400" b="1" i="0" dirty="0" err="1">
                <a:solidFill>
                  <a:srgbClr val="4D4D4D"/>
                </a:solidFill>
                <a:effectLst/>
                <a:highlight>
                  <a:srgbClr val="C0C0C0"/>
                </a:highlight>
                <a:cs typeface="Simplified Arabic Fixed" panose="02070309020205020404" pitchFamily="49" charset="-78"/>
              </a:rPr>
              <a:t>PizzaDecorator</a:t>
            </a:r>
            <a:r>
              <a:rPr lang="en-US" altLang="zh-HK" sz="2400" b="0" i="0" dirty="0">
                <a:solidFill>
                  <a:srgbClr val="4D4D4D"/>
                </a:solidFill>
                <a:effectLst/>
              </a:rPr>
              <a:t> class and will modify its </a:t>
            </a:r>
            <a:r>
              <a:rPr lang="en-US" altLang="zh-HK" sz="2400" b="1" i="0" dirty="0">
                <a:solidFill>
                  <a:srgbClr val="4D4D4D"/>
                </a:solidFill>
                <a:effectLst/>
                <a:highlight>
                  <a:srgbClr val="C0C0C0"/>
                </a:highlight>
                <a:cs typeface="Simplified Arabic Fixed" panose="02070309020205020404" pitchFamily="49" charset="-78"/>
              </a:rPr>
              <a:t>decorate() </a:t>
            </a:r>
            <a:r>
              <a:rPr lang="en-US" altLang="zh-HK" sz="2400" b="0" i="0" dirty="0">
                <a:solidFill>
                  <a:srgbClr val="4D4D4D"/>
                </a:solidFill>
                <a:effectLst/>
              </a:rPr>
              <a:t>method according to our requirement:</a:t>
            </a:r>
          </a:p>
        </p:txBody>
      </p:sp>
      <p:sp>
        <p:nvSpPr>
          <p:cNvPr id="4" name="Title 1"/>
          <p:cNvSpPr txBox="1">
            <a:spLocks/>
          </p:cNvSpPr>
          <p:nvPr/>
        </p:nvSpPr>
        <p:spPr>
          <a:xfrm>
            <a:off x="838200" y="768704"/>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8" name="圖片 7">
            <a:extLst>
              <a:ext uri="{FF2B5EF4-FFF2-40B4-BE49-F238E27FC236}">
                <a16:creationId xmlns:a16="http://schemas.microsoft.com/office/drawing/2014/main" xmlns="" id="{83E019B0-F19B-8B3D-9BF1-7DD42B7028AC}"/>
              </a:ext>
            </a:extLst>
          </p:cNvPr>
          <p:cNvPicPr>
            <a:picLocks noChangeAspect="1"/>
          </p:cNvPicPr>
          <p:nvPr/>
        </p:nvPicPr>
        <p:blipFill>
          <a:blip r:embed="rId3"/>
          <a:stretch>
            <a:fillRect/>
          </a:stretch>
        </p:blipFill>
        <p:spPr>
          <a:xfrm>
            <a:off x="4076650" y="1607437"/>
            <a:ext cx="7696301" cy="3566579"/>
          </a:xfrm>
          <a:prstGeom prst="rect">
            <a:avLst/>
          </a:prstGeom>
        </p:spPr>
      </p:pic>
    </p:spTree>
    <p:extLst>
      <p:ext uri="{BB962C8B-B14F-4D97-AF65-F5344CB8AC3E}">
        <p14:creationId xmlns:p14="http://schemas.microsoft.com/office/powerpoint/2010/main" val="231898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02747"/>
            <a:ext cx="3124200" cy="3894239"/>
          </a:xfrm>
        </p:spPr>
        <p:txBody>
          <a:bodyPr>
            <a:normAutofit/>
          </a:bodyPr>
          <a:lstStyle/>
          <a:p>
            <a:pPr algn="l"/>
            <a:r>
              <a:rPr lang="en-US" altLang="zh-HK" sz="2400" b="0" i="0" dirty="0">
                <a:solidFill>
                  <a:srgbClr val="4D4D4D"/>
                </a:solidFill>
                <a:effectLst/>
              </a:rPr>
              <a:t>Similarly, we can create decorators for cheese and bacon.</a:t>
            </a:r>
          </a:p>
        </p:txBody>
      </p:sp>
      <p:sp>
        <p:nvSpPr>
          <p:cNvPr id="4" name="Title 1"/>
          <p:cNvSpPr txBox="1">
            <a:spLocks/>
          </p:cNvSpPr>
          <p:nvPr/>
        </p:nvSpPr>
        <p:spPr>
          <a:xfrm>
            <a:off x="838200" y="849510"/>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6996641A-17D1-E878-A506-4C14ED6B7E4C}"/>
              </a:ext>
            </a:extLst>
          </p:cNvPr>
          <p:cNvPicPr>
            <a:picLocks noChangeAspect="1"/>
          </p:cNvPicPr>
          <p:nvPr/>
        </p:nvPicPr>
        <p:blipFill>
          <a:blip r:embed="rId3"/>
          <a:stretch>
            <a:fillRect/>
          </a:stretch>
        </p:blipFill>
        <p:spPr>
          <a:xfrm>
            <a:off x="3962400" y="1824210"/>
            <a:ext cx="7652392" cy="3872776"/>
          </a:xfrm>
          <a:prstGeom prst="rect">
            <a:avLst/>
          </a:prstGeom>
        </p:spPr>
      </p:pic>
    </p:spTree>
    <p:extLst>
      <p:ext uri="{BB962C8B-B14F-4D97-AF65-F5344CB8AC3E}">
        <p14:creationId xmlns:p14="http://schemas.microsoft.com/office/powerpoint/2010/main" val="479136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pic>
        <p:nvPicPr>
          <p:cNvPr id="8" name="內容版面配置區 7">
            <a:extLst>
              <a:ext uri="{FF2B5EF4-FFF2-40B4-BE49-F238E27FC236}">
                <a16:creationId xmlns:a16="http://schemas.microsoft.com/office/drawing/2014/main" xmlns="" id="{AB5E50BF-0266-8240-AA4C-D2870F04B4E3}"/>
              </a:ext>
            </a:extLst>
          </p:cNvPr>
          <p:cNvPicPr>
            <a:picLocks noGrp="1" noChangeAspect="1"/>
          </p:cNvPicPr>
          <p:nvPr>
            <p:ph idx="1"/>
          </p:nvPr>
        </p:nvPicPr>
        <p:blipFill>
          <a:blip r:embed="rId3"/>
          <a:stretch>
            <a:fillRect/>
          </a:stretch>
        </p:blipFill>
        <p:spPr>
          <a:xfrm>
            <a:off x="2099775" y="1715294"/>
            <a:ext cx="7992450" cy="4084559"/>
          </a:xfrm>
        </p:spPr>
      </p:pic>
      <p:sp>
        <p:nvSpPr>
          <p:cNvPr id="4" name="Title 1"/>
          <p:cNvSpPr txBox="1">
            <a:spLocks/>
          </p:cNvSpPr>
          <p:nvPr/>
        </p:nvSpPr>
        <p:spPr>
          <a:xfrm>
            <a:off x="838200" y="805783"/>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286873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10454"/>
            <a:ext cx="10515600" cy="3894239"/>
          </a:xfrm>
        </p:spPr>
        <p:txBody>
          <a:bodyPr>
            <a:normAutofit/>
          </a:bodyPr>
          <a:lstStyle/>
          <a:p>
            <a:pPr algn="l"/>
            <a:r>
              <a:rPr lang="en-US" altLang="zh-HK" sz="2400" b="0" i="0" dirty="0">
                <a:solidFill>
                  <a:srgbClr val="4D4D4D"/>
                </a:solidFill>
                <a:effectLst/>
              </a:rPr>
              <a:t>Here is the main code to show decorator pattern.</a:t>
            </a:r>
            <a:r>
              <a:rPr lang="en-US" altLang="zh-HK" sz="2400" dirty="0">
                <a:solidFill>
                  <a:srgbClr val="4D4D4D"/>
                </a:solidFill>
              </a:rPr>
              <a:t> </a:t>
            </a:r>
            <a:endParaRPr lang="en-US" altLang="zh-HK" sz="2400" b="0" i="0" dirty="0">
              <a:solidFill>
                <a:srgbClr val="4D4D4D"/>
              </a:solidFill>
              <a:effectLst/>
            </a:endParaRPr>
          </a:p>
        </p:txBody>
      </p:sp>
      <p:sp>
        <p:nvSpPr>
          <p:cNvPr id="4" name="Title 1"/>
          <p:cNvSpPr txBox="1">
            <a:spLocks/>
          </p:cNvSpPr>
          <p:nvPr/>
        </p:nvSpPr>
        <p:spPr>
          <a:xfrm>
            <a:off x="838200" y="863674"/>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Decorator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6" name="Picture 5"/>
          <p:cNvPicPr>
            <a:picLocks noChangeAspect="1"/>
          </p:cNvPicPr>
          <p:nvPr/>
        </p:nvPicPr>
        <p:blipFill>
          <a:blip r:embed="rId3"/>
          <a:stretch>
            <a:fillRect/>
          </a:stretch>
        </p:blipFill>
        <p:spPr>
          <a:xfrm>
            <a:off x="767689" y="2784600"/>
            <a:ext cx="10656622" cy="2145956"/>
          </a:xfrm>
          <a:prstGeom prst="rect">
            <a:avLst/>
          </a:prstGeom>
        </p:spPr>
      </p:pic>
    </p:spTree>
    <p:extLst>
      <p:ext uri="{BB962C8B-B14F-4D97-AF65-F5344CB8AC3E}">
        <p14:creationId xmlns:p14="http://schemas.microsoft.com/office/powerpoint/2010/main" val="4236863229"/>
      </p:ext>
    </p:extLst>
  </p:cSld>
  <p:clrMapOvr>
    <a:masterClrMapping/>
  </p:clrMapOvr>
  <p:extLst mod="1">
    <p:ext uri="{6950BFC3-D8DA-4A85-94F7-54DA5524770B}">
      <p188:commentRel xmlns:p188="http://schemas.microsoft.com/office/powerpoint/2018/8/main" xmlns="" r:id="rId4"/>
    </p:ext>
  </p:extLs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An Adapter pattern acts as a connector between two incompatible interfaces that otherwise cannot be connected directly.</a:t>
            </a:r>
          </a:p>
          <a:p>
            <a:pPr algn="l"/>
            <a:r>
              <a:rPr lang="en-US" altLang="zh-HK" b="0" i="0" dirty="0">
                <a:solidFill>
                  <a:srgbClr val="4D4D4D"/>
                </a:solidFill>
                <a:effectLst/>
              </a:rPr>
              <a:t>The main goal for this pattern is to convert an existing interface into another one the client expects.</a:t>
            </a:r>
          </a:p>
          <a:p>
            <a:pPr algn="l"/>
            <a:r>
              <a:rPr lang="en-US" altLang="zh-HK" b="1" i="0" dirty="0">
                <a:solidFill>
                  <a:srgbClr val="4D4D4D"/>
                </a:solidFill>
                <a:effectLst/>
                <a:highlight>
                  <a:srgbClr val="C0C0C0"/>
                </a:highlight>
                <a:cs typeface="Simplified Arabic Fixed" panose="02070309020205020404" pitchFamily="49" charset="-78"/>
              </a:rPr>
              <a:t>Enumeration</a:t>
            </a:r>
            <a:r>
              <a:rPr lang="en-US" altLang="zh-HK" b="0" i="0" dirty="0">
                <a:solidFill>
                  <a:srgbClr val="4D4D4D"/>
                </a:solidFill>
                <a:effectLst/>
              </a:rPr>
              <a:t> and </a:t>
            </a:r>
            <a:r>
              <a:rPr lang="en-US" altLang="zh-HK" b="1" i="0" dirty="0">
                <a:solidFill>
                  <a:srgbClr val="4D4D4D"/>
                </a:solidFill>
                <a:effectLst/>
                <a:highlight>
                  <a:srgbClr val="C0C0C0"/>
                </a:highlight>
                <a:cs typeface="Simplified Arabic Fixed" panose="02070309020205020404" pitchFamily="49" charset="-78"/>
              </a:rPr>
              <a:t>Iterator</a:t>
            </a:r>
            <a:r>
              <a:rPr lang="en-US" altLang="zh-HK" b="0" i="0" dirty="0">
                <a:solidFill>
                  <a:srgbClr val="4D4D4D"/>
                </a:solidFill>
                <a:effectLst/>
              </a:rPr>
              <a:t> are two related interfaces that are great examples of adapter-</a:t>
            </a:r>
            <a:r>
              <a:rPr lang="en-US" altLang="zh-HK" b="0" i="0" dirty="0" err="1">
                <a:solidFill>
                  <a:srgbClr val="4D4D4D"/>
                </a:solidFill>
                <a:effectLst/>
              </a:rPr>
              <a:t>adaptee</a:t>
            </a:r>
            <a:r>
              <a:rPr lang="en-US" altLang="zh-HK" b="0" i="0" dirty="0">
                <a:solidFill>
                  <a:srgbClr val="4D4D4D"/>
                </a:solidFill>
                <a:effectLst/>
              </a:rPr>
              <a:t> relationships.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Adapter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3441213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2036357"/>
            <a:ext cx="10515600" cy="3683507"/>
          </a:xfrm>
        </p:spPr>
        <p:txBody>
          <a:bodyPr>
            <a:normAutofit/>
          </a:bodyPr>
          <a:lstStyle/>
          <a:p>
            <a:pPr algn="l"/>
            <a:r>
              <a:rPr lang="en-US" altLang="zh-HK" b="1" i="0" dirty="0">
                <a:solidFill>
                  <a:srgbClr val="4D4D4D"/>
                </a:solidFill>
                <a:effectLst/>
                <a:highlight>
                  <a:srgbClr val="C0C0C0"/>
                </a:highlight>
                <a:cs typeface="Simplified Arabic Fixed" panose="02070309020205020404" pitchFamily="49" charset="-78"/>
              </a:rPr>
              <a:t>Iterator</a:t>
            </a:r>
            <a:r>
              <a:rPr lang="en-US" altLang="zh-HK" b="0" i="0" dirty="0">
                <a:solidFill>
                  <a:srgbClr val="4D4D4D"/>
                </a:solidFill>
                <a:effectLst/>
              </a:rPr>
              <a:t> differ from </a:t>
            </a:r>
            <a:r>
              <a:rPr lang="en-US" altLang="zh-HK" b="1" i="0" dirty="0">
                <a:solidFill>
                  <a:srgbClr val="4D4D4D"/>
                </a:solidFill>
                <a:effectLst/>
                <a:highlight>
                  <a:srgbClr val="C0C0C0"/>
                </a:highlight>
                <a:cs typeface="Simplified Arabic Fixed" panose="02070309020205020404" pitchFamily="49" charset="-78"/>
              </a:rPr>
              <a:t>Enumeration</a:t>
            </a:r>
            <a:r>
              <a:rPr lang="en-US" altLang="zh-HK" b="0" i="0" dirty="0">
                <a:solidFill>
                  <a:srgbClr val="4D4D4D"/>
                </a:solidFill>
                <a:effectLst/>
              </a:rPr>
              <a:t> in two ways:	</a:t>
            </a:r>
          </a:p>
          <a:p>
            <a:pPr lvl="1"/>
            <a:r>
              <a:rPr lang="en-US" altLang="zh-HK" sz="2800" b="0" i="0" dirty="0">
                <a:solidFill>
                  <a:srgbClr val="4D4D4D"/>
                </a:solidFill>
                <a:effectLst/>
              </a:rPr>
              <a:t>Iterators allow the caller to remove elements from the underlying collection during the iteration.</a:t>
            </a:r>
          </a:p>
          <a:p>
            <a:pPr lvl="1"/>
            <a:r>
              <a:rPr lang="en-US" altLang="zh-HK" sz="2800" b="0" i="0" dirty="0">
                <a:solidFill>
                  <a:srgbClr val="4D4D4D"/>
                </a:solidFill>
                <a:effectLst/>
              </a:rPr>
              <a:t>Method names have been improved.</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Adapter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3937484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xmlns="" id="{61952889-4AEB-0E59-6796-B5255A0A12A7}"/>
              </a:ext>
            </a:extLst>
          </p:cNvPr>
          <p:cNvSpPr/>
          <p:nvPr/>
        </p:nvSpPr>
        <p:spPr>
          <a:xfrm>
            <a:off x="597516" y="243934"/>
            <a:ext cx="5603662" cy="14027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Introduction</a:t>
            </a:r>
          </a:p>
        </p:txBody>
      </p:sp>
      <p:sp>
        <p:nvSpPr>
          <p:cNvPr id="12" name="Rectangle 7">
            <a:extLst>
              <a:ext uri="{FF2B5EF4-FFF2-40B4-BE49-F238E27FC236}">
                <a16:creationId xmlns:a16="http://schemas.microsoft.com/office/drawing/2014/main" xmlns="" id="{C51A5CC4-7F99-74F3-FDA5-1A28956D93EE}"/>
              </a:ext>
            </a:extLst>
          </p:cNvPr>
          <p:cNvSpPr/>
          <p:nvPr/>
        </p:nvSpPr>
        <p:spPr>
          <a:xfrm>
            <a:off x="597515" y="1899735"/>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Creational Patterns</a:t>
            </a:r>
          </a:p>
        </p:txBody>
      </p:sp>
      <p:sp>
        <p:nvSpPr>
          <p:cNvPr id="14" name="Rectangle 7">
            <a:extLst>
              <a:ext uri="{FF2B5EF4-FFF2-40B4-BE49-F238E27FC236}">
                <a16:creationId xmlns:a16="http://schemas.microsoft.com/office/drawing/2014/main" xmlns="" id="{54717183-A599-6C58-DD88-771188543F0F}"/>
              </a:ext>
            </a:extLst>
          </p:cNvPr>
          <p:cNvSpPr/>
          <p:nvPr/>
        </p:nvSpPr>
        <p:spPr>
          <a:xfrm>
            <a:off x="597515" y="3555536"/>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Structural Patterns</a:t>
            </a:r>
          </a:p>
        </p:txBody>
      </p:sp>
      <p:sp>
        <p:nvSpPr>
          <p:cNvPr id="15" name="Rectangle 7">
            <a:extLst>
              <a:ext uri="{FF2B5EF4-FFF2-40B4-BE49-F238E27FC236}">
                <a16:creationId xmlns:a16="http://schemas.microsoft.com/office/drawing/2014/main" xmlns="" id="{8B899FBB-B9FB-DCBE-CAE4-98C8062BF66B}"/>
              </a:ext>
            </a:extLst>
          </p:cNvPr>
          <p:cNvSpPr/>
          <p:nvPr/>
        </p:nvSpPr>
        <p:spPr>
          <a:xfrm>
            <a:off x="597515" y="5211338"/>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Behavioral Patterns</a:t>
            </a:r>
          </a:p>
        </p:txBody>
      </p:sp>
    </p:spTree>
    <p:extLst>
      <p:ext uri="{BB962C8B-B14F-4D97-AF65-F5344CB8AC3E}">
        <p14:creationId xmlns:p14="http://schemas.microsoft.com/office/powerpoint/2010/main" val="2894386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4" name="Title 1"/>
          <p:cNvSpPr txBox="1">
            <a:spLocks/>
          </p:cNvSpPr>
          <p:nvPr/>
        </p:nvSpPr>
        <p:spPr>
          <a:xfrm>
            <a:off x="838199" y="784749"/>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Adapter </a:t>
            </a:r>
            <a:r>
              <a:rPr lang="en-US" altLang="zh-HK" sz="4000" b="1" dirty="0" smtClean="0">
                <a:latin typeface="Arial" panose="020B0604020202020204" pitchFamily="34" charset="0"/>
                <a:cs typeface="Arial" panose="020B0604020202020204" pitchFamily="34" charset="0"/>
              </a:rPr>
              <a:t>- Iterator Example </a:t>
            </a:r>
            <a:r>
              <a:rPr lang="en-US" altLang="zh-HK" sz="4000" b="1" dirty="0" smtClean="0">
                <a:latin typeface="Arial" panose="020B0604020202020204" pitchFamily="34" charset="0"/>
                <a:cs typeface="Arial" panose="020B0604020202020204" pitchFamily="34" charset="0"/>
              </a:rPr>
              <a:t>   </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9B40AA05-0C3F-5D0B-9CFF-29F91D520362}"/>
              </a:ext>
            </a:extLst>
          </p:cNvPr>
          <p:cNvPicPr>
            <a:picLocks noChangeAspect="1"/>
          </p:cNvPicPr>
          <p:nvPr/>
        </p:nvPicPr>
        <p:blipFill>
          <a:blip r:embed="rId3"/>
          <a:stretch>
            <a:fillRect/>
          </a:stretch>
        </p:blipFill>
        <p:spPr>
          <a:xfrm>
            <a:off x="2459037" y="1673226"/>
            <a:ext cx="7273925" cy="4097811"/>
          </a:xfrm>
          <a:prstGeom prst="rect">
            <a:avLst/>
          </a:prstGeom>
        </p:spPr>
      </p:pic>
    </p:spTree>
    <p:extLst>
      <p:ext uri="{BB962C8B-B14F-4D97-AF65-F5344CB8AC3E}">
        <p14:creationId xmlns:p14="http://schemas.microsoft.com/office/powerpoint/2010/main" val="2260435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Structural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4" name="Title 1"/>
          <p:cNvSpPr txBox="1">
            <a:spLocks/>
          </p:cNvSpPr>
          <p:nvPr/>
        </p:nvSpPr>
        <p:spPr>
          <a:xfrm>
            <a:off x="823140" y="774400"/>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Adapter </a:t>
            </a:r>
            <a:r>
              <a:rPr lang="en-US" altLang="zh-HK" sz="4000" b="1" dirty="0" smtClean="0">
                <a:latin typeface="Arial" panose="020B0604020202020204" pitchFamily="34" charset="0"/>
                <a:cs typeface="Arial" panose="020B0604020202020204" pitchFamily="34" charset="0"/>
              </a:rPr>
              <a:t>- Enumeration Example</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Picture 6"/>
          <p:cNvPicPr>
            <a:picLocks noChangeAspect="1"/>
          </p:cNvPicPr>
          <p:nvPr/>
        </p:nvPicPr>
        <p:blipFill>
          <a:blip r:embed="rId3"/>
          <a:stretch>
            <a:fillRect/>
          </a:stretch>
        </p:blipFill>
        <p:spPr>
          <a:xfrm>
            <a:off x="2800866" y="1578386"/>
            <a:ext cx="6527199" cy="4214873"/>
          </a:xfrm>
          <a:prstGeom prst="rect">
            <a:avLst/>
          </a:prstGeom>
        </p:spPr>
      </p:pic>
    </p:spTree>
    <p:extLst>
      <p:ext uri="{BB962C8B-B14F-4D97-AF65-F5344CB8AC3E}">
        <p14:creationId xmlns:p14="http://schemas.microsoft.com/office/powerpoint/2010/main" val="907326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xmlns="" id="{61952889-4AEB-0E59-6796-B5255A0A12A7}"/>
              </a:ext>
            </a:extLst>
          </p:cNvPr>
          <p:cNvSpPr/>
          <p:nvPr/>
        </p:nvSpPr>
        <p:spPr>
          <a:xfrm>
            <a:off x="597516" y="243934"/>
            <a:ext cx="5603662"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Introduction</a:t>
            </a:r>
          </a:p>
        </p:txBody>
      </p:sp>
      <p:sp>
        <p:nvSpPr>
          <p:cNvPr id="12" name="Rectangle 7">
            <a:extLst>
              <a:ext uri="{FF2B5EF4-FFF2-40B4-BE49-F238E27FC236}">
                <a16:creationId xmlns:a16="http://schemas.microsoft.com/office/drawing/2014/main" xmlns="" id="{C51A5CC4-7F99-74F3-FDA5-1A28956D93EE}"/>
              </a:ext>
            </a:extLst>
          </p:cNvPr>
          <p:cNvSpPr/>
          <p:nvPr/>
        </p:nvSpPr>
        <p:spPr>
          <a:xfrm>
            <a:off x="597515" y="1899735"/>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Creational Patterns</a:t>
            </a:r>
          </a:p>
        </p:txBody>
      </p:sp>
      <p:sp>
        <p:nvSpPr>
          <p:cNvPr id="14" name="Rectangle 7">
            <a:extLst>
              <a:ext uri="{FF2B5EF4-FFF2-40B4-BE49-F238E27FC236}">
                <a16:creationId xmlns:a16="http://schemas.microsoft.com/office/drawing/2014/main" xmlns="" id="{54717183-A599-6C58-DD88-771188543F0F}"/>
              </a:ext>
            </a:extLst>
          </p:cNvPr>
          <p:cNvSpPr/>
          <p:nvPr/>
        </p:nvSpPr>
        <p:spPr>
          <a:xfrm>
            <a:off x="597515" y="3555536"/>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Structural Patterns</a:t>
            </a:r>
          </a:p>
        </p:txBody>
      </p:sp>
      <p:sp>
        <p:nvSpPr>
          <p:cNvPr id="15" name="Rectangle 7">
            <a:extLst>
              <a:ext uri="{FF2B5EF4-FFF2-40B4-BE49-F238E27FC236}">
                <a16:creationId xmlns:a16="http://schemas.microsoft.com/office/drawing/2014/main" xmlns="" id="{8B899FBB-B9FB-DCBE-CAE4-98C8062BF66B}"/>
              </a:ext>
            </a:extLst>
          </p:cNvPr>
          <p:cNvSpPr/>
          <p:nvPr/>
        </p:nvSpPr>
        <p:spPr>
          <a:xfrm>
            <a:off x="597515" y="5211338"/>
            <a:ext cx="5614607" cy="14027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Behavioral Patterns</a:t>
            </a:r>
          </a:p>
        </p:txBody>
      </p:sp>
    </p:spTree>
    <p:extLst>
      <p:ext uri="{BB962C8B-B14F-4D97-AF65-F5344CB8AC3E}">
        <p14:creationId xmlns:p14="http://schemas.microsoft.com/office/powerpoint/2010/main" val="2800693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Behavioral design patterns are concerned with </a:t>
            </a:r>
            <a:r>
              <a:rPr lang="en-US" altLang="zh-HK" b="1" i="0" dirty="0">
                <a:solidFill>
                  <a:srgbClr val="4D4D4D"/>
                </a:solidFill>
                <a:effectLst/>
              </a:rPr>
              <a:t>algorithms</a:t>
            </a:r>
            <a:r>
              <a:rPr lang="en-US" altLang="zh-HK" b="0" i="0" dirty="0">
                <a:solidFill>
                  <a:srgbClr val="4D4D4D"/>
                </a:solidFill>
                <a:effectLst/>
              </a:rPr>
              <a:t> and the </a:t>
            </a:r>
            <a:r>
              <a:rPr lang="en-US" altLang="zh-HK" b="1" i="0" dirty="0">
                <a:solidFill>
                  <a:srgbClr val="4D4D4D"/>
                </a:solidFill>
                <a:effectLst/>
              </a:rPr>
              <a:t>assignment of responsibilities between objects</a:t>
            </a:r>
            <a:r>
              <a:rPr lang="en-US" altLang="zh-HK" b="0" i="0" dirty="0">
                <a:solidFill>
                  <a:srgbClr val="4D4D4D"/>
                </a:solidFill>
                <a:effectLst/>
              </a:rPr>
              <a:t>.</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smtClean="0">
                <a:latin typeface="Arial" panose="020B0604020202020204" pitchFamily="34" charset="0"/>
                <a:cs typeface="Arial" panose="020B0604020202020204" pitchFamily="34" charset="0"/>
              </a:rPr>
              <a:t>What are Behavioral Patterns?</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3294680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The strategy pattern is a common solution for representing </a:t>
            </a:r>
            <a:r>
              <a:rPr lang="en-US" altLang="zh-HK" b="1" i="0" dirty="0">
                <a:solidFill>
                  <a:srgbClr val="4D4D4D"/>
                </a:solidFill>
                <a:effectLst/>
              </a:rPr>
              <a:t>a family of algorithms </a:t>
            </a:r>
            <a:r>
              <a:rPr lang="en-US" altLang="zh-HK" b="0" i="0" dirty="0">
                <a:solidFill>
                  <a:srgbClr val="4D4D4D"/>
                </a:solidFill>
                <a:effectLst/>
              </a:rPr>
              <a:t>and letting us choose among them at runtime. </a:t>
            </a:r>
            <a:endParaRPr lang="en-US" altLang="zh-HK" b="0" i="0" dirty="0" smtClean="0">
              <a:solidFill>
                <a:srgbClr val="4D4D4D"/>
              </a:solidFill>
              <a:effectLst/>
            </a:endParaRPr>
          </a:p>
          <a:p>
            <a:pPr algn="l"/>
            <a:r>
              <a:rPr lang="en-US" altLang="zh-HK" b="0" i="0" dirty="0" smtClean="0">
                <a:solidFill>
                  <a:srgbClr val="4D4D4D"/>
                </a:solidFill>
                <a:effectLst/>
              </a:rPr>
              <a:t>We </a:t>
            </a:r>
            <a:r>
              <a:rPr lang="en-US" altLang="zh-HK" b="0" i="0" dirty="0">
                <a:solidFill>
                  <a:srgbClr val="4D4D4D"/>
                </a:solidFill>
                <a:effectLst/>
              </a:rPr>
              <a:t>can apply this pattern to a multitude of scenarios, such as validating an input with different criteria, using different ways of parsing, or formatting an input.</a:t>
            </a:r>
            <a:r>
              <a:rPr lang="en-US" altLang="zh-HK" dirty="0"/>
              <a:t/>
            </a:r>
            <a:br>
              <a:rPr lang="en-US" altLang="zh-HK" dirty="0"/>
            </a:br>
            <a:endParaRPr lang="en-US" altLang="zh-HK" b="0" i="0" dirty="0">
              <a:solidFill>
                <a:srgbClr val="4D4D4D"/>
              </a:solidFill>
              <a:effectLst/>
            </a:endParaRP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Strategy</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1165385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30258" y="1749425"/>
            <a:ext cx="5314950" cy="4938814"/>
          </a:xfrm>
        </p:spPr>
        <p:txBody>
          <a:bodyPr>
            <a:normAutofit/>
          </a:bodyPr>
          <a:lstStyle/>
          <a:p>
            <a:pPr algn="l">
              <a:buFont typeface="Arial" panose="020B0604020202020204" pitchFamily="34" charset="0"/>
              <a:buChar char="•"/>
            </a:pPr>
            <a:r>
              <a:rPr lang="en-US" altLang="zh-HK" sz="2400" b="0" i="0" dirty="0">
                <a:solidFill>
                  <a:srgbClr val="4D4D4D"/>
                </a:solidFill>
                <a:effectLst/>
              </a:rPr>
              <a:t>An interface to represent some algorithm (the </a:t>
            </a:r>
            <a:r>
              <a:rPr lang="en-US" altLang="zh-HK" sz="2400" b="1" i="0" dirty="0" err="1" smtClean="0">
                <a:solidFill>
                  <a:srgbClr val="4D4D4D"/>
                </a:solidFill>
                <a:effectLst/>
              </a:rPr>
              <a:t>StrategyInterface</a:t>
            </a:r>
            <a:r>
              <a:rPr lang="en-US" altLang="zh-HK" sz="2400" b="0" i="0" dirty="0" smtClean="0">
                <a:solidFill>
                  <a:srgbClr val="4D4D4D"/>
                </a:solidFill>
                <a:effectLst/>
              </a:rPr>
              <a:t>)</a:t>
            </a:r>
            <a:endParaRPr lang="en-US" altLang="zh-HK" sz="2400" b="0" i="0" dirty="0">
              <a:solidFill>
                <a:srgbClr val="4D4D4D"/>
              </a:solidFill>
              <a:effectLst/>
            </a:endParaRPr>
          </a:p>
          <a:p>
            <a:pPr algn="l">
              <a:buFont typeface="Arial" panose="020B0604020202020204" pitchFamily="34" charset="0"/>
              <a:buChar char="•"/>
            </a:pPr>
            <a:r>
              <a:rPr lang="en-US" altLang="zh-HK" sz="2400" b="0" i="0" dirty="0">
                <a:solidFill>
                  <a:srgbClr val="4D4D4D"/>
                </a:solidFill>
                <a:effectLst/>
              </a:rPr>
              <a:t>One or more concrete implementations of that interface to represent multiple algorithms (the concrete classes </a:t>
            </a:r>
            <a:r>
              <a:rPr lang="en-US" altLang="zh-HK" sz="2400" b="1" i="0" dirty="0" err="1" smtClean="0">
                <a:solidFill>
                  <a:srgbClr val="4D4D4D"/>
                </a:solidFill>
                <a:effectLst/>
              </a:rPr>
              <a:t>ConcreteStrategyA</a:t>
            </a:r>
            <a:r>
              <a:rPr lang="en-US" altLang="zh-HK" sz="2400" b="0" i="0" dirty="0" smtClean="0">
                <a:solidFill>
                  <a:srgbClr val="4D4D4D"/>
                </a:solidFill>
                <a:effectLst/>
              </a:rPr>
              <a:t>, </a:t>
            </a:r>
            <a:r>
              <a:rPr lang="en-US" altLang="zh-HK" sz="2400" b="1" i="0" dirty="0" err="1" smtClean="0">
                <a:solidFill>
                  <a:srgbClr val="4D4D4D"/>
                </a:solidFill>
                <a:effectLst/>
              </a:rPr>
              <a:t>ConcreteStrategyB</a:t>
            </a:r>
            <a:r>
              <a:rPr lang="en-US" altLang="zh-HK" sz="2400" b="0" i="0" dirty="0" smtClean="0">
                <a:solidFill>
                  <a:srgbClr val="4D4D4D"/>
                </a:solidFill>
                <a:effectLst/>
              </a:rPr>
              <a:t>)</a:t>
            </a:r>
            <a:endParaRPr lang="en-US" altLang="zh-HK" sz="2400" b="0" i="0" dirty="0">
              <a:solidFill>
                <a:srgbClr val="4D4D4D"/>
              </a:solidFill>
              <a:effectLst/>
            </a:endParaRPr>
          </a:p>
          <a:p>
            <a:pPr algn="l">
              <a:buFont typeface="Arial" panose="020B0604020202020204" pitchFamily="34" charset="0"/>
              <a:buChar char="•"/>
            </a:pPr>
            <a:r>
              <a:rPr lang="en-US" altLang="zh-HK" sz="2400" b="0" i="0" dirty="0">
                <a:solidFill>
                  <a:srgbClr val="4D4D4D"/>
                </a:solidFill>
                <a:effectLst/>
              </a:rPr>
              <a:t>One or more clients that use the strategy </a:t>
            </a:r>
            <a:r>
              <a:rPr lang="en-US" altLang="zh-HK" sz="2400" b="0" i="0" dirty="0" smtClean="0">
                <a:solidFill>
                  <a:srgbClr val="4D4D4D"/>
                </a:solidFill>
                <a:effectLst/>
              </a:rPr>
              <a:t>objects (</a:t>
            </a:r>
            <a:r>
              <a:rPr lang="en-US" altLang="zh-HK" sz="2400" b="1" i="0" dirty="0" smtClean="0">
                <a:solidFill>
                  <a:srgbClr val="4D4D4D"/>
                </a:solidFill>
                <a:effectLst/>
              </a:rPr>
              <a:t>Context</a:t>
            </a:r>
            <a:r>
              <a:rPr lang="en-US" altLang="zh-HK" sz="2400" b="0" i="0" dirty="0" smtClean="0">
                <a:solidFill>
                  <a:srgbClr val="4D4D4D"/>
                </a:solidFill>
                <a:effectLst/>
              </a:rPr>
              <a:t>)</a:t>
            </a:r>
            <a:endParaRPr lang="en-US" altLang="zh-HK" sz="2400" b="0" i="0" dirty="0">
              <a:solidFill>
                <a:srgbClr val="4D4D4D"/>
              </a:solidFill>
              <a:effectLst/>
            </a:endParaRP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Strategy</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6" name="Picture 5"/>
          <p:cNvPicPr>
            <a:picLocks noChangeAspect="1"/>
          </p:cNvPicPr>
          <p:nvPr/>
        </p:nvPicPr>
        <p:blipFill>
          <a:blip r:embed="rId3"/>
          <a:stretch>
            <a:fillRect/>
          </a:stretch>
        </p:blipFill>
        <p:spPr>
          <a:xfrm>
            <a:off x="590022" y="1749425"/>
            <a:ext cx="5825490" cy="3760901"/>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69391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724964"/>
            <a:ext cx="10515600" cy="3894239"/>
          </a:xfrm>
        </p:spPr>
        <p:txBody>
          <a:bodyPr>
            <a:normAutofit/>
          </a:bodyPr>
          <a:lstStyle/>
          <a:p>
            <a:pPr algn="l"/>
            <a:r>
              <a:rPr lang="en-US" altLang="zh-HK" b="0" i="0" dirty="0">
                <a:solidFill>
                  <a:srgbClr val="4D4D4D"/>
                </a:solidFill>
                <a:effectLst/>
              </a:rPr>
              <a:t>Suppose we have to validate some strings.</a:t>
            </a:r>
          </a:p>
        </p:txBody>
      </p:sp>
      <p:sp>
        <p:nvSpPr>
          <p:cNvPr id="4" name="Title 1"/>
          <p:cNvSpPr txBox="1">
            <a:spLocks/>
          </p:cNvSpPr>
          <p:nvPr/>
        </p:nvSpPr>
        <p:spPr>
          <a:xfrm>
            <a:off x="838200" y="839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Strategy</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5CDBD337-788E-D59F-7A1B-EA1D555FB635}"/>
              </a:ext>
            </a:extLst>
          </p:cNvPr>
          <p:cNvPicPr>
            <a:picLocks noChangeAspect="1"/>
          </p:cNvPicPr>
          <p:nvPr/>
        </p:nvPicPr>
        <p:blipFill>
          <a:blip r:embed="rId3"/>
          <a:stretch>
            <a:fillRect/>
          </a:stretch>
        </p:blipFill>
        <p:spPr>
          <a:xfrm>
            <a:off x="347325" y="2336717"/>
            <a:ext cx="5130800" cy="1037160"/>
          </a:xfrm>
          <a:prstGeom prst="rect">
            <a:avLst/>
          </a:prstGeom>
        </p:spPr>
      </p:pic>
      <p:pic>
        <p:nvPicPr>
          <p:cNvPr id="9" name="圖片 8">
            <a:extLst>
              <a:ext uri="{FF2B5EF4-FFF2-40B4-BE49-F238E27FC236}">
                <a16:creationId xmlns:a16="http://schemas.microsoft.com/office/drawing/2014/main" xmlns="" id="{BF05BC9C-5187-024A-C057-D93C1CA6DB1D}"/>
              </a:ext>
            </a:extLst>
          </p:cNvPr>
          <p:cNvPicPr>
            <a:picLocks noChangeAspect="1"/>
          </p:cNvPicPr>
          <p:nvPr/>
        </p:nvPicPr>
        <p:blipFill>
          <a:blip r:embed="rId4"/>
          <a:stretch>
            <a:fillRect/>
          </a:stretch>
        </p:blipFill>
        <p:spPr>
          <a:xfrm>
            <a:off x="5537200" y="2341151"/>
            <a:ext cx="6292850" cy="3080262"/>
          </a:xfrm>
          <a:prstGeom prst="rect">
            <a:avLst/>
          </a:prstGeom>
        </p:spPr>
      </p:pic>
    </p:spTree>
    <p:extLst>
      <p:ext uri="{BB962C8B-B14F-4D97-AF65-F5344CB8AC3E}">
        <p14:creationId xmlns:p14="http://schemas.microsoft.com/office/powerpoint/2010/main" val="3248097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98279"/>
            <a:ext cx="10515600" cy="3894239"/>
          </a:xfrm>
        </p:spPr>
        <p:txBody>
          <a:bodyPr>
            <a:normAutofit/>
          </a:bodyPr>
          <a:lstStyle/>
          <a:p>
            <a:pPr algn="l"/>
            <a:r>
              <a:rPr lang="en-US" altLang="zh-HK" b="0" i="0" dirty="0">
                <a:solidFill>
                  <a:srgbClr val="4D4D4D"/>
                </a:solidFill>
                <a:effectLst/>
              </a:rPr>
              <a:t>We can use different validation strategies in our program.</a:t>
            </a:r>
          </a:p>
        </p:txBody>
      </p:sp>
      <p:sp>
        <p:nvSpPr>
          <p:cNvPr id="4" name="Title 1"/>
          <p:cNvSpPr txBox="1">
            <a:spLocks/>
          </p:cNvSpPr>
          <p:nvPr/>
        </p:nvSpPr>
        <p:spPr>
          <a:xfrm>
            <a:off x="838200" y="839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Strategy</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6" name="Picture 5"/>
          <p:cNvPicPr>
            <a:picLocks noChangeAspect="1"/>
          </p:cNvPicPr>
          <p:nvPr/>
        </p:nvPicPr>
        <p:blipFill>
          <a:blip r:embed="rId3"/>
          <a:stretch>
            <a:fillRect/>
          </a:stretch>
        </p:blipFill>
        <p:spPr>
          <a:xfrm>
            <a:off x="582549" y="2978465"/>
            <a:ext cx="11026901" cy="1733868"/>
          </a:xfrm>
          <a:prstGeom prst="rect">
            <a:avLst/>
          </a:prstGeom>
        </p:spPr>
      </p:pic>
    </p:spTree>
    <p:extLst>
      <p:ext uri="{BB962C8B-B14F-4D97-AF65-F5344CB8AC3E}">
        <p14:creationId xmlns:p14="http://schemas.microsoft.com/office/powerpoint/2010/main" val="2153449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Defines a </a:t>
            </a:r>
            <a:r>
              <a:rPr lang="en-US" altLang="zh-HK" b="1" i="0" dirty="0">
                <a:solidFill>
                  <a:srgbClr val="4D4D4D"/>
                </a:solidFill>
                <a:effectLst/>
              </a:rPr>
              <a:t>one-to-many</a:t>
            </a:r>
            <a:r>
              <a:rPr lang="en-US" altLang="zh-HK" b="0" i="0" dirty="0">
                <a:solidFill>
                  <a:srgbClr val="4D4D4D"/>
                </a:solidFill>
                <a:effectLst/>
              </a:rPr>
              <a:t> </a:t>
            </a:r>
            <a:r>
              <a:rPr lang="en-US" altLang="zh-HK" i="0" dirty="0">
                <a:solidFill>
                  <a:srgbClr val="4D4D4D"/>
                </a:solidFill>
                <a:effectLst/>
              </a:rPr>
              <a:t>dependency</a:t>
            </a:r>
            <a:r>
              <a:rPr lang="en-US" altLang="zh-HK" b="0" i="0" dirty="0">
                <a:solidFill>
                  <a:srgbClr val="4D4D4D"/>
                </a:solidFill>
                <a:effectLst/>
              </a:rPr>
              <a:t> between objects so that when one object changes state, all of its dependents are notified and updated automatically.</a:t>
            </a:r>
          </a:p>
          <a:p>
            <a:pPr algn="l"/>
            <a:r>
              <a:rPr lang="en-US" altLang="zh-HK" b="0" i="0" dirty="0">
                <a:solidFill>
                  <a:srgbClr val="4D4D4D"/>
                </a:solidFill>
                <a:effectLst/>
              </a:rPr>
              <a:t>Observers are </a:t>
            </a:r>
            <a:r>
              <a:rPr lang="en-US" altLang="zh-HK" b="1" i="0" dirty="0">
                <a:solidFill>
                  <a:srgbClr val="4D4D4D"/>
                </a:solidFill>
                <a:effectLst/>
              </a:rPr>
              <a:t>loosely coupled</a:t>
            </a:r>
            <a:r>
              <a:rPr lang="en-US" altLang="zh-HK" b="0" i="0" dirty="0">
                <a:solidFill>
                  <a:srgbClr val="4D4D4D"/>
                </a:solidFill>
                <a:effectLst/>
              </a:rPr>
              <a:t> in that the </a:t>
            </a:r>
            <a:r>
              <a:rPr lang="en-US" altLang="zh-HK" b="1" i="0" dirty="0">
                <a:solidFill>
                  <a:srgbClr val="4D4D4D"/>
                </a:solidFill>
                <a:effectLst/>
              </a:rPr>
              <a:t>Observable</a:t>
            </a:r>
            <a:r>
              <a:rPr lang="en-US" altLang="zh-HK" b="0" i="0" dirty="0">
                <a:solidFill>
                  <a:srgbClr val="4D4D4D"/>
                </a:solidFill>
                <a:effectLst/>
              </a:rPr>
              <a:t> knows nothing about them, other than that they implement the </a:t>
            </a:r>
            <a:r>
              <a:rPr lang="en-US" altLang="zh-HK" b="1" i="0" dirty="0">
                <a:solidFill>
                  <a:srgbClr val="4D4D4D"/>
                </a:solidFill>
                <a:effectLst/>
              </a:rPr>
              <a:t>Observer</a:t>
            </a:r>
            <a:r>
              <a:rPr lang="en-US" altLang="zh-HK" b="0" i="0" dirty="0">
                <a:solidFill>
                  <a:srgbClr val="4D4D4D"/>
                </a:solidFill>
                <a:effectLst/>
              </a:rPr>
              <a:t> interface.</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3131737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199" y="3651250"/>
            <a:ext cx="10515600" cy="3894239"/>
          </a:xfrm>
        </p:spPr>
        <p:txBody>
          <a:bodyPr>
            <a:normAutofit/>
          </a:bodyPr>
          <a:lstStyle/>
          <a:p>
            <a:pPr algn="l"/>
            <a:r>
              <a:rPr lang="en-US" altLang="zh-HK" b="0" i="0" dirty="0">
                <a:solidFill>
                  <a:srgbClr val="4D4D4D"/>
                </a:solidFill>
                <a:effectLst/>
              </a:rPr>
              <a:t>The observer design pattern is a common solution when an object (called the </a:t>
            </a:r>
            <a:r>
              <a:rPr lang="en-US" altLang="zh-HK" b="1" i="0" dirty="0">
                <a:solidFill>
                  <a:srgbClr val="4D4D4D"/>
                </a:solidFill>
                <a:effectLst/>
              </a:rPr>
              <a:t>subject</a:t>
            </a:r>
            <a:r>
              <a:rPr lang="en-US" altLang="zh-HK" b="0" i="0" dirty="0">
                <a:solidFill>
                  <a:srgbClr val="4D4D4D"/>
                </a:solidFill>
                <a:effectLst/>
              </a:rPr>
              <a:t>) needs to automatically notify a list of other objects (called </a:t>
            </a:r>
            <a:r>
              <a:rPr lang="en-US" altLang="zh-HK" b="1" i="0" dirty="0">
                <a:solidFill>
                  <a:srgbClr val="4D4D4D"/>
                </a:solidFill>
                <a:effectLst/>
              </a:rPr>
              <a:t>observers</a:t>
            </a:r>
            <a:r>
              <a:rPr lang="en-US" altLang="zh-HK" b="0" i="0" dirty="0">
                <a:solidFill>
                  <a:srgbClr val="4D4D4D"/>
                </a:solidFill>
                <a:effectLst/>
              </a:rPr>
              <a:t>) when some event happens (such as a </a:t>
            </a:r>
            <a:r>
              <a:rPr lang="en-US" altLang="zh-HK" b="1" i="0" dirty="0">
                <a:solidFill>
                  <a:srgbClr val="4D4D4D"/>
                </a:solidFill>
                <a:effectLst/>
              </a:rPr>
              <a:t>state change</a:t>
            </a:r>
            <a:r>
              <a:rPr lang="en-US" altLang="zh-HK" b="0" i="0" dirty="0">
                <a:solidFill>
                  <a:srgbClr val="4D4D4D"/>
                </a:solidFill>
                <a:effectLst/>
              </a:rPr>
              <a:t>).</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8194" name="Picture 2" descr="Observer">
            <a:extLst>
              <a:ext uri="{FF2B5EF4-FFF2-40B4-BE49-F238E27FC236}">
                <a16:creationId xmlns:a16="http://schemas.microsoft.com/office/drawing/2014/main" xmlns="" id="{BF4D1C01-F5E7-3387-F7FA-9D150F805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8" y="1702932"/>
            <a:ext cx="10621963" cy="169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74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sz="2400" dirty="0">
                <a:solidFill>
                  <a:schemeClr val="tx2"/>
                </a:solidFill>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latin typeface="+mn-ea"/>
              </a:rPr>
              <a:t>Design patterns are typical solutions to common problems in software design. Each pattern is like a blueprint that we can customize to solve a particular design problem in our code.</a:t>
            </a:r>
          </a:p>
          <a:p>
            <a:pPr algn="l"/>
            <a:r>
              <a:rPr lang="en-US" altLang="zh-HK" b="0" i="0" dirty="0">
                <a:solidFill>
                  <a:srgbClr val="4D4D4D"/>
                </a:solidFill>
                <a:effectLst/>
                <a:latin typeface="+mn-ea"/>
              </a:rPr>
              <a:t>Design patterns differ by their complexity, level of detail and scale of applicability. In addition, they can be categorized by their intent and divided into three groups. </a:t>
            </a:r>
          </a:p>
          <a:p>
            <a:pPr marL="0" indent="0">
              <a:buNone/>
            </a:pPr>
            <a:endParaRPr lang="en-US" dirty="0">
              <a:latin typeface="+mn-ea"/>
            </a:endParaRP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latin typeface="Arial" panose="020B0604020202020204" pitchFamily="34" charset="0"/>
                <a:cs typeface="Arial" panose="020B0604020202020204" pitchFamily="34" charset="0"/>
              </a:rPr>
              <a:t>What are Design Patterns?</a:t>
            </a:r>
            <a:endParaRPr lang="en-US" sz="4000" b="1" dirty="0">
              <a:solidFill>
                <a:schemeClr val="tx2"/>
              </a:solidFill>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3363034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highlight>
                  <a:srgbClr val="C0C0C0"/>
                </a:highlight>
                <a:cs typeface="Simplified Arabic Fixed" panose="02070309020205020404" pitchFamily="49" charset="-78"/>
              </a:rPr>
              <a:t>MarketDataObserver</a:t>
            </a:r>
            <a:r>
              <a:rPr lang="en-US" altLang="zh-HK" b="0" i="0" dirty="0">
                <a:solidFill>
                  <a:srgbClr val="4D4D4D"/>
                </a:solidFill>
                <a:effectLst/>
              </a:rPr>
              <a:t> has one method, called notify(), that will be called by the subject (</a:t>
            </a:r>
            <a:r>
              <a:rPr lang="en-US" altLang="zh-HK" b="0" i="0" dirty="0">
                <a:solidFill>
                  <a:srgbClr val="4D4D4D"/>
                </a:solidFill>
                <a:effectLst/>
                <a:highlight>
                  <a:srgbClr val="C0C0C0"/>
                </a:highlight>
                <a:cs typeface="Simplified Arabic Fixed" panose="02070309020205020404" pitchFamily="49" charset="-78"/>
              </a:rPr>
              <a:t>MarketDataFeed</a:t>
            </a:r>
            <a:r>
              <a:rPr lang="en-US" altLang="zh-HK" b="0" i="0" dirty="0">
                <a:solidFill>
                  <a:srgbClr val="4D4D4D"/>
                </a:solidFill>
                <a:effectLst/>
              </a:rPr>
              <a:t>) when a new market data tick is available:</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D4AD10C1-9877-613D-6894-4A9EEE658F64}"/>
              </a:ext>
            </a:extLst>
          </p:cNvPr>
          <p:cNvPicPr>
            <a:picLocks noChangeAspect="1"/>
          </p:cNvPicPr>
          <p:nvPr/>
        </p:nvPicPr>
        <p:blipFill>
          <a:blip r:embed="rId3"/>
          <a:stretch>
            <a:fillRect/>
          </a:stretch>
        </p:blipFill>
        <p:spPr>
          <a:xfrm>
            <a:off x="1555353" y="3358924"/>
            <a:ext cx="9081294" cy="2108426"/>
          </a:xfrm>
          <a:prstGeom prst="rect">
            <a:avLst/>
          </a:prstGeom>
        </p:spPr>
      </p:pic>
    </p:spTree>
    <p:extLst>
      <p:ext uri="{BB962C8B-B14F-4D97-AF65-F5344CB8AC3E}">
        <p14:creationId xmlns:p14="http://schemas.microsoft.com/office/powerpoint/2010/main" val="3993054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Various observers classes: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9" name="圖片 8">
            <a:extLst>
              <a:ext uri="{FF2B5EF4-FFF2-40B4-BE49-F238E27FC236}">
                <a16:creationId xmlns:a16="http://schemas.microsoft.com/office/drawing/2014/main" xmlns="" id="{52CBDD41-4FF9-3681-6CA4-8EF68378F7B5}"/>
              </a:ext>
            </a:extLst>
          </p:cNvPr>
          <p:cNvPicPr>
            <a:picLocks noChangeAspect="1"/>
          </p:cNvPicPr>
          <p:nvPr/>
        </p:nvPicPr>
        <p:blipFill>
          <a:blip r:embed="rId3"/>
          <a:stretch>
            <a:fillRect/>
          </a:stretch>
        </p:blipFill>
        <p:spPr>
          <a:xfrm>
            <a:off x="1343818" y="2439744"/>
            <a:ext cx="9504363" cy="3164605"/>
          </a:xfrm>
          <a:prstGeom prst="rect">
            <a:avLst/>
          </a:prstGeom>
        </p:spPr>
      </p:pic>
    </p:spTree>
    <p:extLst>
      <p:ext uri="{BB962C8B-B14F-4D97-AF65-F5344CB8AC3E}">
        <p14:creationId xmlns:p14="http://schemas.microsoft.com/office/powerpoint/2010/main" val="462533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Various observers classes: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8" name="圖片 7">
            <a:extLst>
              <a:ext uri="{FF2B5EF4-FFF2-40B4-BE49-F238E27FC236}">
                <a16:creationId xmlns:a16="http://schemas.microsoft.com/office/drawing/2014/main" xmlns="" id="{7038EE33-C6E6-0525-599A-7B7E8B33E92B}"/>
              </a:ext>
            </a:extLst>
          </p:cNvPr>
          <p:cNvPicPr>
            <a:picLocks noChangeAspect="1"/>
          </p:cNvPicPr>
          <p:nvPr/>
        </p:nvPicPr>
        <p:blipFill>
          <a:blip r:embed="rId3"/>
          <a:stretch>
            <a:fillRect/>
          </a:stretch>
        </p:blipFill>
        <p:spPr>
          <a:xfrm>
            <a:off x="1127948" y="2472581"/>
            <a:ext cx="9936104" cy="3070969"/>
          </a:xfrm>
          <a:prstGeom prst="rect">
            <a:avLst/>
          </a:prstGeom>
        </p:spPr>
      </p:pic>
    </p:spTree>
    <p:extLst>
      <p:ext uri="{BB962C8B-B14F-4D97-AF65-F5344CB8AC3E}">
        <p14:creationId xmlns:p14="http://schemas.microsoft.com/office/powerpoint/2010/main" val="10595445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Various observers classes: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9" name="圖片 8">
            <a:extLst>
              <a:ext uri="{FF2B5EF4-FFF2-40B4-BE49-F238E27FC236}">
                <a16:creationId xmlns:a16="http://schemas.microsoft.com/office/drawing/2014/main" xmlns="" id="{5213342D-975E-1A6A-537B-A50B4C3F3A93}"/>
              </a:ext>
            </a:extLst>
          </p:cNvPr>
          <p:cNvPicPr>
            <a:picLocks noChangeAspect="1"/>
          </p:cNvPicPr>
          <p:nvPr/>
        </p:nvPicPr>
        <p:blipFill>
          <a:blip r:embed="rId3"/>
          <a:stretch>
            <a:fillRect/>
          </a:stretch>
        </p:blipFill>
        <p:spPr>
          <a:xfrm>
            <a:off x="1470025" y="2448948"/>
            <a:ext cx="9251950" cy="3115240"/>
          </a:xfrm>
          <a:prstGeom prst="rect">
            <a:avLst/>
          </a:prstGeom>
        </p:spPr>
      </p:pic>
    </p:spTree>
    <p:extLst>
      <p:ext uri="{BB962C8B-B14F-4D97-AF65-F5344CB8AC3E}">
        <p14:creationId xmlns:p14="http://schemas.microsoft.com/office/powerpoint/2010/main" val="3553147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0" i="0" dirty="0">
                <a:solidFill>
                  <a:srgbClr val="4D4D4D"/>
                </a:solidFill>
                <a:effectLst/>
              </a:rPr>
              <a:t>Now we define subject for registering and notifying observers.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8" name="圖片 7">
            <a:extLst>
              <a:ext uri="{FF2B5EF4-FFF2-40B4-BE49-F238E27FC236}">
                <a16:creationId xmlns:a16="http://schemas.microsoft.com/office/drawing/2014/main" xmlns="" id="{A7262D28-03E7-4885-82D1-206F87DABB1D}"/>
              </a:ext>
            </a:extLst>
          </p:cNvPr>
          <p:cNvPicPr>
            <a:picLocks noChangeAspect="1"/>
          </p:cNvPicPr>
          <p:nvPr/>
        </p:nvPicPr>
        <p:blipFill>
          <a:blip r:embed="rId3"/>
          <a:stretch>
            <a:fillRect/>
          </a:stretch>
        </p:blipFill>
        <p:spPr>
          <a:xfrm>
            <a:off x="882650" y="2801153"/>
            <a:ext cx="10426700" cy="2639671"/>
          </a:xfrm>
          <a:prstGeom prst="rect">
            <a:avLst/>
          </a:prstGeom>
        </p:spPr>
      </p:pic>
    </p:spTree>
    <p:extLst>
      <p:ext uri="{BB962C8B-B14F-4D97-AF65-F5344CB8AC3E}">
        <p14:creationId xmlns:p14="http://schemas.microsoft.com/office/powerpoint/2010/main" val="1160979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14680" y="1558561"/>
            <a:ext cx="3063240" cy="3894239"/>
          </a:xfrm>
        </p:spPr>
        <p:txBody>
          <a:bodyPr>
            <a:normAutofit/>
          </a:bodyPr>
          <a:lstStyle/>
          <a:p>
            <a:pPr algn="l"/>
            <a:r>
              <a:rPr lang="en-US" altLang="zh-HK" sz="2400" b="0" i="0" dirty="0">
                <a:solidFill>
                  <a:srgbClr val="4D4D4D"/>
                </a:solidFill>
                <a:effectLst/>
              </a:rPr>
              <a:t>This is the </a:t>
            </a:r>
            <a:r>
              <a:rPr lang="en-US" altLang="zh-HK" sz="2400" b="1" i="0" dirty="0">
                <a:solidFill>
                  <a:srgbClr val="4D4D4D"/>
                </a:solidFill>
                <a:effectLst/>
                <a:highlight>
                  <a:srgbClr val="C0C0C0"/>
                </a:highlight>
                <a:cs typeface="Simplified Arabic Fixed" panose="02070309020205020404" pitchFamily="49" charset="-78"/>
              </a:rPr>
              <a:t>MarketDataFeed</a:t>
            </a:r>
            <a:r>
              <a:rPr lang="en-US" altLang="zh-HK" sz="2400" b="0" i="0" dirty="0">
                <a:solidFill>
                  <a:srgbClr val="4D4D4D"/>
                </a:solidFill>
                <a:effectLst/>
              </a:rPr>
              <a:t> </a:t>
            </a:r>
            <a:r>
              <a:rPr lang="en-US" altLang="zh-HK" sz="2400" b="0" i="0" dirty="0" smtClean="0">
                <a:solidFill>
                  <a:srgbClr val="4D4D4D"/>
                </a:solidFill>
                <a:effectLst/>
              </a:rPr>
              <a:t>class </a:t>
            </a:r>
            <a:r>
              <a:rPr lang="en-US" altLang="zh-HK" sz="2400" b="0" i="0" dirty="0">
                <a:solidFill>
                  <a:srgbClr val="4D4D4D"/>
                </a:solidFill>
                <a:effectLst/>
              </a:rPr>
              <a:t>which implements the subject.</a:t>
            </a:r>
          </a:p>
        </p:txBody>
      </p:sp>
      <p:sp>
        <p:nvSpPr>
          <p:cNvPr id="4" name="Title 1"/>
          <p:cNvSpPr txBox="1">
            <a:spLocks/>
          </p:cNvSpPr>
          <p:nvPr/>
        </p:nvSpPr>
        <p:spPr>
          <a:xfrm>
            <a:off x="828040" y="727417"/>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9" name="圖片 8">
            <a:extLst>
              <a:ext uri="{FF2B5EF4-FFF2-40B4-BE49-F238E27FC236}">
                <a16:creationId xmlns:a16="http://schemas.microsoft.com/office/drawing/2014/main" xmlns="" id="{118D0EB3-2A77-6F9D-6385-A1DCA62DB327}"/>
              </a:ext>
            </a:extLst>
          </p:cNvPr>
          <p:cNvPicPr>
            <a:picLocks noChangeAspect="1"/>
          </p:cNvPicPr>
          <p:nvPr/>
        </p:nvPicPr>
        <p:blipFill>
          <a:blip r:embed="rId3"/>
          <a:stretch>
            <a:fillRect/>
          </a:stretch>
        </p:blipFill>
        <p:spPr>
          <a:xfrm>
            <a:off x="3673681" y="1558561"/>
            <a:ext cx="8030361" cy="4039599"/>
          </a:xfrm>
          <a:prstGeom prst="rect">
            <a:avLst/>
          </a:prstGeom>
        </p:spPr>
      </p:pic>
    </p:spTree>
    <p:extLst>
      <p:ext uri="{BB962C8B-B14F-4D97-AF65-F5344CB8AC3E}">
        <p14:creationId xmlns:p14="http://schemas.microsoft.com/office/powerpoint/2010/main" val="3307277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701905"/>
            <a:ext cx="10515600" cy="3894239"/>
          </a:xfrm>
        </p:spPr>
        <p:txBody>
          <a:bodyPr>
            <a:normAutofit/>
          </a:bodyPr>
          <a:lstStyle/>
          <a:p>
            <a:r>
              <a:rPr lang="en-US" altLang="zh-HK" sz="2400" dirty="0">
                <a:solidFill>
                  <a:srgbClr val="4D4D4D"/>
                </a:solidFill>
              </a:rPr>
              <a:t>In the main code or client code, this observer pattern is used whenever a new market data tick is received and all the observers are notified</a:t>
            </a:r>
            <a:r>
              <a:rPr lang="en-US" altLang="zh-HK" sz="2400" dirty="0" smtClean="0">
                <a:solidFill>
                  <a:srgbClr val="4D4D4D"/>
                </a:solidFill>
              </a:rPr>
              <a:t>.</a:t>
            </a:r>
            <a:endParaRPr lang="en-US" altLang="zh-HK" sz="2400" dirty="0">
              <a:solidFill>
                <a:srgbClr val="4D4D4D"/>
              </a:solidFill>
            </a:endParaRPr>
          </a:p>
        </p:txBody>
      </p:sp>
      <p:sp>
        <p:nvSpPr>
          <p:cNvPr id="4" name="Title 1"/>
          <p:cNvSpPr txBox="1">
            <a:spLocks/>
          </p:cNvSpPr>
          <p:nvPr/>
        </p:nvSpPr>
        <p:spPr>
          <a:xfrm>
            <a:off x="838200" y="846133"/>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838200" y="2729753"/>
            <a:ext cx="10612964" cy="3078116"/>
          </a:xfrm>
          <a:prstGeom prst="rect">
            <a:avLst/>
          </a:prstGeom>
        </p:spPr>
      </p:pic>
    </p:spTree>
    <p:extLst>
      <p:ext uri="{BB962C8B-B14F-4D97-AF65-F5344CB8AC3E}">
        <p14:creationId xmlns:p14="http://schemas.microsoft.com/office/powerpoint/2010/main" val="3312659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Observer</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725657" y="2255520"/>
            <a:ext cx="10628143" cy="2857988"/>
          </a:xfrm>
          <a:prstGeom prst="rect">
            <a:avLst/>
          </a:prstGeom>
        </p:spPr>
      </p:pic>
    </p:spTree>
    <p:extLst>
      <p:ext uri="{BB962C8B-B14F-4D97-AF65-F5344CB8AC3E}">
        <p14:creationId xmlns:p14="http://schemas.microsoft.com/office/powerpoint/2010/main" val="474596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961779"/>
            <a:ext cx="10515600" cy="3894239"/>
          </a:xfrm>
        </p:spPr>
        <p:txBody>
          <a:bodyPr>
            <a:normAutofit/>
          </a:bodyPr>
          <a:lstStyle/>
          <a:p>
            <a:pPr algn="l"/>
            <a:r>
              <a:rPr lang="en-US" altLang="zh-HK" b="0" i="0" dirty="0">
                <a:solidFill>
                  <a:srgbClr val="4D4D4D"/>
                </a:solidFill>
                <a:effectLst/>
              </a:rPr>
              <a:t>Defines the </a:t>
            </a:r>
            <a:r>
              <a:rPr lang="en-US" altLang="zh-HK" b="1" i="0" dirty="0">
                <a:solidFill>
                  <a:srgbClr val="4D4D4D"/>
                </a:solidFill>
                <a:effectLst/>
              </a:rPr>
              <a:t>skeleton</a:t>
            </a:r>
            <a:r>
              <a:rPr lang="en-US" altLang="zh-HK" b="0" i="0" dirty="0">
                <a:solidFill>
                  <a:srgbClr val="4D4D4D"/>
                </a:solidFill>
                <a:effectLst/>
              </a:rPr>
              <a:t> of an algorithm in a method, deferring some steps to subclasses. </a:t>
            </a:r>
            <a:endParaRPr lang="en-US" altLang="zh-HK" b="0" i="0" dirty="0" smtClean="0">
              <a:solidFill>
                <a:srgbClr val="4D4D4D"/>
              </a:solidFill>
              <a:effectLst/>
            </a:endParaRPr>
          </a:p>
          <a:p>
            <a:pPr algn="l"/>
            <a:r>
              <a:rPr lang="en-US" altLang="zh-HK" b="0" i="0" dirty="0" smtClean="0">
                <a:solidFill>
                  <a:srgbClr val="4D4D4D"/>
                </a:solidFill>
                <a:effectLst/>
              </a:rPr>
              <a:t>Template </a:t>
            </a:r>
            <a:r>
              <a:rPr lang="en-US" altLang="zh-HK" b="0" i="0" dirty="0">
                <a:solidFill>
                  <a:srgbClr val="4D4D4D"/>
                </a:solidFill>
                <a:effectLst/>
              </a:rPr>
              <a:t>Method </a:t>
            </a:r>
            <a:r>
              <a:rPr lang="en-US" altLang="zh-HK" b="1" i="0" dirty="0">
                <a:solidFill>
                  <a:srgbClr val="4D4D4D"/>
                </a:solidFill>
                <a:effectLst/>
              </a:rPr>
              <a:t>lets subclasses redefine certain steps of an algorithm without changing the algorithm’s structure</a:t>
            </a:r>
            <a:r>
              <a:rPr lang="en-US" altLang="zh-HK" b="0" i="0" dirty="0">
                <a:solidFill>
                  <a:srgbClr val="4D4D4D"/>
                </a:solidFill>
                <a:effectLst/>
              </a:rPr>
              <a:t>.</a:t>
            </a:r>
          </a:p>
          <a:p>
            <a:pPr algn="l"/>
            <a:r>
              <a:rPr lang="en-US" altLang="zh-HK" b="0" i="0" dirty="0">
                <a:solidFill>
                  <a:srgbClr val="4D4D4D"/>
                </a:solidFill>
                <a:effectLst/>
              </a:rPr>
              <a:t>In other words, the template method pattern is useful when we find ourselves saying “</a:t>
            </a:r>
            <a:r>
              <a:rPr lang="en-US" altLang="zh-HK" b="0" i="1" dirty="0">
                <a:solidFill>
                  <a:srgbClr val="4D4D4D"/>
                </a:solidFill>
                <a:effectLst/>
              </a:rPr>
              <a:t>I’d love to use this algorithm, but I need to change a few lines, so it does what I want</a:t>
            </a:r>
            <a:r>
              <a:rPr lang="en-US" altLang="zh-HK" b="0" i="0" dirty="0">
                <a:solidFill>
                  <a:srgbClr val="4D4D4D"/>
                </a:solidFill>
                <a:effectLst/>
              </a:rPr>
              <a:t>.”</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smtClean="0">
                <a:latin typeface="Arial" panose="020B0604020202020204" pitchFamily="34" charset="0"/>
                <a:cs typeface="Arial" panose="020B0604020202020204" pitchFamily="34" charset="0"/>
              </a:rPr>
              <a:t>Template</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3386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961779"/>
            <a:ext cx="10515600" cy="3894239"/>
          </a:xfrm>
        </p:spPr>
        <p:txBody>
          <a:bodyPr>
            <a:normAutofit/>
          </a:bodyPr>
          <a:lstStyle/>
          <a:p>
            <a:pPr algn="l"/>
            <a:r>
              <a:rPr lang="en-US" altLang="zh-HK" b="0" i="0" dirty="0">
                <a:solidFill>
                  <a:srgbClr val="4D4D4D"/>
                </a:solidFill>
                <a:effectLst/>
              </a:rPr>
              <a:t>Suppose that we need to write a simple online banking application.</a:t>
            </a:r>
          </a:p>
          <a:p>
            <a:pPr algn="l"/>
            <a:r>
              <a:rPr lang="en-US" altLang="zh-HK" b="0" i="0" dirty="0">
                <a:solidFill>
                  <a:srgbClr val="4D4D4D"/>
                </a:solidFill>
                <a:effectLst/>
              </a:rPr>
              <a:t>Users typically enter a customer ID; the application fetches the customer’s details from the bank’s database and does something to make the customer happy.</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mn-lt"/>
                <a:cs typeface="Arial" panose="020B0604020202020204" pitchFamily="34" charset="0"/>
              </a:rPr>
              <a:t>Template </a:t>
            </a:r>
            <a:r>
              <a:rPr lang="en-US" altLang="zh-CN" sz="4000" b="1" dirty="0" smtClean="0">
                <a:latin typeface="+mn-lt"/>
                <a:cs typeface="Arial" panose="020B0604020202020204" pitchFamily="34" charset="0"/>
              </a:rPr>
              <a:t>Example </a:t>
            </a:r>
            <a:r>
              <a:rPr lang="fr-FR" altLang="zh-HK" sz="2200" b="1" i="0" dirty="0" smtClean="0">
                <a:effectLst/>
                <a:latin typeface="+mn-lt"/>
              </a:rPr>
              <a:t>(</a:t>
            </a:r>
            <a:r>
              <a:rPr lang="fr-FR" altLang="zh-HK" sz="2200" b="1" i="0" dirty="0" err="1" smtClean="0">
                <a:effectLst/>
                <a:latin typeface="+mn-lt"/>
              </a:rPr>
              <a:t>asked</a:t>
            </a:r>
            <a:r>
              <a:rPr lang="fr-FR" altLang="zh-HK" sz="2200" b="1" i="0" dirty="0" smtClean="0">
                <a:effectLst/>
                <a:latin typeface="+mn-lt"/>
              </a:rPr>
              <a:t> </a:t>
            </a:r>
            <a:r>
              <a:rPr lang="fr-FR" altLang="zh-HK" sz="2200" b="1" i="0" dirty="0">
                <a:effectLst/>
                <a:latin typeface="+mn-lt"/>
              </a:rPr>
              <a:t>in Société Générale interview)</a:t>
            </a:r>
            <a:endParaRPr lang="en-US" altLang="zh-HK" sz="2200" b="1" dirty="0">
              <a:latin typeface="+mn-lt"/>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281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sz="2400" dirty="0">
                <a:solidFill>
                  <a:schemeClr val="tx2"/>
                </a:solidFill>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838200" y="1825625"/>
            <a:ext cx="10515600" cy="3894239"/>
          </a:xfrm>
        </p:spPr>
        <p:txBody>
          <a:bodyPr>
            <a:normAutofit/>
          </a:bodyPr>
          <a:lstStyle/>
          <a:p>
            <a:pPr algn="l">
              <a:buFont typeface="Arial" panose="020B0604020202020204" pitchFamily="34" charset="0"/>
              <a:buChar char="•"/>
            </a:pPr>
            <a:r>
              <a:rPr lang="en-US" altLang="zh-HK" b="1" i="0" dirty="0">
                <a:solidFill>
                  <a:srgbClr val="4D4D4D"/>
                </a:solidFill>
                <a:effectLst/>
                <a:latin typeface="+mn-ea"/>
              </a:rPr>
              <a:t>Creational Patterns</a:t>
            </a:r>
            <a:r>
              <a:rPr lang="en-US" altLang="zh-HK" b="0" i="0" dirty="0">
                <a:solidFill>
                  <a:srgbClr val="4D4D4D"/>
                </a:solidFill>
                <a:effectLst/>
                <a:latin typeface="+mn-ea"/>
              </a:rPr>
              <a:t> provide object creation mechanisms that increase flexibility and reuse of existing code.</a:t>
            </a:r>
          </a:p>
          <a:p>
            <a:pPr algn="l">
              <a:buFont typeface="Arial" panose="020B0604020202020204" pitchFamily="34" charset="0"/>
              <a:buChar char="•"/>
            </a:pPr>
            <a:r>
              <a:rPr lang="en-US" altLang="zh-HK" b="1" i="0" dirty="0">
                <a:solidFill>
                  <a:srgbClr val="4D4D4D"/>
                </a:solidFill>
                <a:effectLst/>
                <a:latin typeface="+mn-ea"/>
              </a:rPr>
              <a:t>Structural Patterns</a:t>
            </a:r>
            <a:r>
              <a:rPr lang="en-US" altLang="zh-HK" b="0" i="0" dirty="0">
                <a:solidFill>
                  <a:srgbClr val="4D4D4D"/>
                </a:solidFill>
                <a:effectLst/>
                <a:latin typeface="+mn-ea"/>
              </a:rPr>
              <a:t> explain how to assemble objects and classes into larger structures, while keeping these structures flexible and efficient.</a:t>
            </a:r>
          </a:p>
          <a:p>
            <a:pPr algn="l">
              <a:buFont typeface="Arial" panose="020B0604020202020204" pitchFamily="34" charset="0"/>
              <a:buChar char="•"/>
            </a:pPr>
            <a:r>
              <a:rPr lang="en-US" altLang="zh-HK" b="1" i="0" dirty="0">
                <a:solidFill>
                  <a:srgbClr val="4D4D4D"/>
                </a:solidFill>
                <a:effectLst/>
                <a:latin typeface="+mn-ea"/>
              </a:rPr>
              <a:t>Behavioral Patterns</a:t>
            </a:r>
            <a:r>
              <a:rPr lang="en-US" altLang="zh-HK" b="0" i="0" dirty="0">
                <a:solidFill>
                  <a:srgbClr val="4D4D4D"/>
                </a:solidFill>
                <a:effectLst/>
                <a:latin typeface="+mn-ea"/>
              </a:rPr>
              <a:t> take care of effective communication and the assignment of responsibilities between objects.</a:t>
            </a:r>
          </a:p>
          <a:p>
            <a:pPr marL="0" indent="0">
              <a:buNone/>
            </a:pPr>
            <a:endParaRPr lang="en-US" dirty="0">
              <a:latin typeface="+mn-ea"/>
            </a:endParaRP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solidFill>
                  <a:schemeClr val="tx2"/>
                </a:solidFill>
                <a:latin typeface="Arial" panose="020B0604020202020204" pitchFamily="34" charset="0"/>
                <a:cs typeface="Arial" panose="020B0604020202020204" pitchFamily="34" charset="0"/>
              </a:rPr>
              <a:t>Three Groups of Design Patterns</a:t>
            </a:r>
            <a:endParaRPr lang="en-US" sz="4000" b="1" dirty="0">
              <a:solidFill>
                <a:schemeClr val="tx2"/>
              </a:solidFill>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1161814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199" y="2036357"/>
            <a:ext cx="10515600" cy="3894239"/>
          </a:xfrm>
        </p:spPr>
        <p:txBody>
          <a:bodyPr>
            <a:normAutofit/>
          </a:bodyPr>
          <a:lstStyle/>
          <a:p>
            <a:pPr algn="l"/>
            <a:r>
              <a:rPr lang="en-US" altLang="zh-HK" sz="2400" b="0" i="0" dirty="0">
                <a:solidFill>
                  <a:srgbClr val="4D4D4D"/>
                </a:solidFill>
                <a:effectLst/>
              </a:rPr>
              <a:t>Different online banking applications for different banking branches may have different ways of making a customer happy (such as adding a bonus to her account or sending her less paperwork).</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8" name="圖片 7">
            <a:extLst>
              <a:ext uri="{FF2B5EF4-FFF2-40B4-BE49-F238E27FC236}">
                <a16:creationId xmlns:a16="http://schemas.microsoft.com/office/drawing/2014/main" xmlns="" id="{6F4E1A06-0FB2-FED9-A1F3-D797CD114A9A}"/>
              </a:ext>
            </a:extLst>
          </p:cNvPr>
          <p:cNvPicPr>
            <a:picLocks noChangeAspect="1"/>
          </p:cNvPicPr>
          <p:nvPr/>
        </p:nvPicPr>
        <p:blipFill>
          <a:blip r:embed="rId3"/>
          <a:stretch>
            <a:fillRect/>
          </a:stretch>
        </p:blipFill>
        <p:spPr>
          <a:xfrm>
            <a:off x="546939" y="3365500"/>
            <a:ext cx="11098121" cy="2030042"/>
          </a:xfrm>
          <a:prstGeom prst="rect">
            <a:avLst/>
          </a:prstGeom>
        </p:spPr>
      </p:pic>
      <p:sp>
        <p:nvSpPr>
          <p:cNvPr id="9"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mn-lt"/>
                <a:cs typeface="Arial" panose="020B0604020202020204" pitchFamily="34" charset="0"/>
              </a:rPr>
              <a:t>Template </a:t>
            </a:r>
            <a:r>
              <a:rPr lang="en-US" altLang="zh-CN" sz="4000" b="1" dirty="0" smtClean="0">
                <a:latin typeface="+mn-lt"/>
                <a:cs typeface="Arial" panose="020B0604020202020204" pitchFamily="34" charset="0"/>
              </a:rPr>
              <a:t>Example </a:t>
            </a:r>
            <a:r>
              <a:rPr lang="fr-FR" altLang="zh-HK" sz="2200" b="1" i="0" dirty="0" smtClean="0">
                <a:effectLst/>
                <a:latin typeface="+mn-lt"/>
              </a:rPr>
              <a:t>(</a:t>
            </a:r>
            <a:r>
              <a:rPr lang="fr-FR" altLang="zh-HK" sz="2200" b="1" i="0" dirty="0" err="1" smtClean="0">
                <a:effectLst/>
                <a:latin typeface="+mn-lt"/>
              </a:rPr>
              <a:t>asked</a:t>
            </a:r>
            <a:r>
              <a:rPr lang="fr-FR" altLang="zh-HK" sz="2200" b="1" i="0" dirty="0" smtClean="0">
                <a:effectLst/>
                <a:latin typeface="+mn-lt"/>
              </a:rPr>
              <a:t> </a:t>
            </a:r>
            <a:r>
              <a:rPr lang="fr-FR" altLang="zh-HK" sz="2200" b="1" i="0" dirty="0">
                <a:effectLst/>
                <a:latin typeface="+mn-lt"/>
              </a:rPr>
              <a:t>in Société Générale interview)</a:t>
            </a:r>
            <a:endParaRPr lang="en-US" altLang="zh-HK" sz="2200" b="1" dirty="0">
              <a:latin typeface="+mn-lt"/>
              <a:cs typeface="Arial" panose="020B0604020202020204" pitchFamily="34" charset="0"/>
            </a:endParaRPr>
          </a:p>
        </p:txBody>
      </p:sp>
    </p:spTree>
    <p:extLst>
      <p:ext uri="{BB962C8B-B14F-4D97-AF65-F5344CB8AC3E}">
        <p14:creationId xmlns:p14="http://schemas.microsoft.com/office/powerpoint/2010/main" val="156279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961779"/>
            <a:ext cx="10515600" cy="3894239"/>
          </a:xfrm>
        </p:spPr>
        <p:txBody>
          <a:bodyPr>
            <a:normAutofit/>
          </a:bodyPr>
          <a:lstStyle/>
          <a:p>
            <a:pPr algn="l"/>
            <a:r>
              <a:rPr lang="en-US" altLang="zh-HK" b="0" i="0" dirty="0">
                <a:solidFill>
                  <a:srgbClr val="4D4D4D"/>
                </a:solidFill>
                <a:effectLst/>
              </a:rPr>
              <a:t>Now we can plug in different behaviors directly without subclassing the </a:t>
            </a:r>
            <a:r>
              <a:rPr lang="en-US" altLang="zh-HK" b="1" i="0" dirty="0">
                <a:solidFill>
                  <a:srgbClr val="4D4D4D"/>
                </a:solidFill>
                <a:effectLst/>
                <a:highlight>
                  <a:srgbClr val="C0C0C0"/>
                </a:highlight>
                <a:cs typeface="Simplified Arabic Fixed" panose="02070309020205020404" pitchFamily="49" charset="-78"/>
              </a:rPr>
              <a:t>OnlineBanking</a:t>
            </a:r>
            <a:r>
              <a:rPr lang="en-US" altLang="zh-HK" b="0" i="0" dirty="0">
                <a:solidFill>
                  <a:srgbClr val="4D4D4D"/>
                </a:solidFill>
                <a:effectLst/>
              </a:rPr>
              <a:t> class by passing lambda expressions:</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1067117" y="3772744"/>
            <a:ext cx="10057765" cy="1267442"/>
          </a:xfrm>
          <a:prstGeom prst="rect">
            <a:avLst/>
          </a:prstGeom>
        </p:spPr>
      </p:pic>
      <p:sp>
        <p:nvSpPr>
          <p:cNvPr id="10"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b="1" dirty="0">
                <a:latin typeface="+mn-lt"/>
                <a:cs typeface="Arial" panose="020B0604020202020204" pitchFamily="34" charset="0"/>
              </a:rPr>
              <a:t>Template </a:t>
            </a:r>
            <a:r>
              <a:rPr lang="en-US" altLang="zh-CN" sz="4000" b="1" dirty="0" smtClean="0">
                <a:latin typeface="+mn-lt"/>
                <a:cs typeface="Arial" panose="020B0604020202020204" pitchFamily="34" charset="0"/>
              </a:rPr>
              <a:t>Example </a:t>
            </a:r>
            <a:r>
              <a:rPr lang="fr-FR" altLang="zh-HK" sz="2200" b="1" i="0" dirty="0" smtClean="0">
                <a:effectLst/>
                <a:latin typeface="+mn-lt"/>
              </a:rPr>
              <a:t>(</a:t>
            </a:r>
            <a:r>
              <a:rPr lang="fr-FR" altLang="zh-HK" sz="2200" b="1" i="0" dirty="0" err="1" smtClean="0">
                <a:effectLst/>
                <a:latin typeface="+mn-lt"/>
              </a:rPr>
              <a:t>asked</a:t>
            </a:r>
            <a:r>
              <a:rPr lang="fr-FR" altLang="zh-HK" sz="2200" b="1" i="0" dirty="0" smtClean="0">
                <a:effectLst/>
                <a:latin typeface="+mn-lt"/>
              </a:rPr>
              <a:t> </a:t>
            </a:r>
            <a:r>
              <a:rPr lang="fr-FR" altLang="zh-HK" sz="2200" b="1" i="0" dirty="0">
                <a:effectLst/>
                <a:latin typeface="+mn-lt"/>
              </a:rPr>
              <a:t>in Société Générale interview)</a:t>
            </a:r>
            <a:endParaRPr lang="en-US" altLang="zh-HK" sz="2200" b="1" dirty="0">
              <a:latin typeface="+mn-lt"/>
              <a:cs typeface="Arial" panose="020B0604020202020204" pitchFamily="34" charset="0"/>
            </a:endParaRPr>
          </a:p>
        </p:txBody>
      </p:sp>
    </p:spTree>
    <p:extLst>
      <p:ext uri="{BB962C8B-B14F-4D97-AF65-F5344CB8AC3E}">
        <p14:creationId xmlns:p14="http://schemas.microsoft.com/office/powerpoint/2010/main" val="2871406303"/>
      </p:ext>
    </p:extLst>
  </p:cSld>
  <p:clrMapOvr>
    <a:masterClrMapping/>
  </p:clrMapOvr>
  <p:extLst mod="1">
    <p:ext uri="{6950BFC3-D8DA-4A85-94F7-54DA5524770B}">
      <p188:commentRel xmlns:p188="http://schemas.microsoft.com/office/powerpoint/2018/8/main" xmlns="" r:id="rId4"/>
    </p:ext>
  </p:extLs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fontScale="92500" lnSpcReduction="20000"/>
          </a:bodyPr>
          <a:lstStyle/>
          <a:p>
            <a:pPr algn="l">
              <a:lnSpc>
                <a:spcPct val="110000"/>
              </a:lnSpc>
            </a:pPr>
            <a:r>
              <a:rPr lang="en-US" altLang="zh-HK" b="0" i="0" dirty="0">
                <a:solidFill>
                  <a:srgbClr val="4D4D4D"/>
                </a:solidFill>
                <a:effectLst/>
              </a:rPr>
              <a:t>The chain of responsibility pattern is a common solution to create </a:t>
            </a:r>
            <a:r>
              <a:rPr lang="en-US" altLang="zh-HK" b="1" i="0" dirty="0">
                <a:solidFill>
                  <a:srgbClr val="4D4D4D"/>
                </a:solidFill>
                <a:effectLst/>
              </a:rPr>
              <a:t>a chain of processing objects </a:t>
            </a:r>
            <a:r>
              <a:rPr lang="en-US" altLang="zh-HK" b="0" i="0" dirty="0">
                <a:solidFill>
                  <a:srgbClr val="4D4D4D"/>
                </a:solidFill>
                <a:effectLst/>
              </a:rPr>
              <a:t>(such as a chain of operations). </a:t>
            </a:r>
            <a:endParaRPr lang="en-US" altLang="zh-HK" b="0" i="0" dirty="0" smtClean="0">
              <a:solidFill>
                <a:srgbClr val="4D4D4D"/>
              </a:solidFill>
              <a:effectLst/>
            </a:endParaRPr>
          </a:p>
          <a:p>
            <a:pPr algn="l">
              <a:lnSpc>
                <a:spcPct val="110000"/>
              </a:lnSpc>
            </a:pPr>
            <a:r>
              <a:rPr lang="en-US" altLang="zh-HK" b="0" i="0" dirty="0" smtClean="0">
                <a:solidFill>
                  <a:srgbClr val="4D4D4D"/>
                </a:solidFill>
                <a:effectLst/>
              </a:rPr>
              <a:t>One </a:t>
            </a:r>
            <a:r>
              <a:rPr lang="en-US" altLang="zh-HK" b="0" i="0" dirty="0">
                <a:solidFill>
                  <a:srgbClr val="4D4D4D"/>
                </a:solidFill>
                <a:effectLst/>
              </a:rPr>
              <a:t>processing object may do some work and pass the result to another object, which also does some work and passes it on to yet another processing object, and so on.</a:t>
            </a:r>
          </a:p>
          <a:p>
            <a:pPr lvl="1">
              <a:lnSpc>
                <a:spcPct val="110000"/>
              </a:lnSpc>
            </a:pPr>
            <a:r>
              <a:rPr lang="en-US" altLang="zh-HK" b="0" i="0" dirty="0">
                <a:solidFill>
                  <a:srgbClr val="4D4D4D"/>
                </a:solidFill>
                <a:effectLst/>
              </a:rPr>
              <a:t>Used when you want to give </a:t>
            </a:r>
            <a:r>
              <a:rPr lang="en-US" altLang="zh-HK" b="1" i="0" dirty="0">
                <a:solidFill>
                  <a:srgbClr val="4D4D4D"/>
                </a:solidFill>
                <a:effectLst/>
              </a:rPr>
              <a:t>more than one object </a:t>
            </a:r>
            <a:r>
              <a:rPr lang="en-US" altLang="zh-HK" b="0" i="0" dirty="0">
                <a:solidFill>
                  <a:srgbClr val="4D4D4D"/>
                </a:solidFill>
                <a:effectLst/>
              </a:rPr>
              <a:t>a chance to handle a request.</a:t>
            </a:r>
          </a:p>
          <a:p>
            <a:pPr lvl="1">
              <a:lnSpc>
                <a:spcPct val="110000"/>
              </a:lnSpc>
            </a:pPr>
            <a:r>
              <a:rPr lang="en-US" altLang="zh-HK" b="0" i="0" dirty="0">
                <a:solidFill>
                  <a:srgbClr val="4D4D4D"/>
                </a:solidFill>
                <a:effectLst/>
              </a:rPr>
              <a:t>Each object in the chain acts as a </a:t>
            </a:r>
            <a:r>
              <a:rPr lang="en-US" altLang="zh-HK" b="1" i="0" dirty="0">
                <a:solidFill>
                  <a:srgbClr val="4D4D4D"/>
                </a:solidFill>
                <a:effectLst/>
              </a:rPr>
              <a:t>handler</a:t>
            </a:r>
            <a:r>
              <a:rPr lang="en-US" altLang="zh-HK" b="0" i="0" dirty="0">
                <a:solidFill>
                  <a:srgbClr val="4D4D4D"/>
                </a:solidFill>
                <a:effectLst/>
              </a:rPr>
              <a:t> and has a successor object. If it can handle the request, it does; otherwise, it forwards the request to its successor.</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Chain of Responsibility</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5296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4" name="Title 1"/>
          <p:cNvSpPr txBox="1">
            <a:spLocks/>
          </p:cNvSpPr>
          <p:nvPr/>
        </p:nvSpPr>
        <p:spPr>
          <a:xfrm>
            <a:off x="838200" y="676863"/>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Chain of Responsibility</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8" name="圖片 7">
            <a:extLst>
              <a:ext uri="{FF2B5EF4-FFF2-40B4-BE49-F238E27FC236}">
                <a16:creationId xmlns:a16="http://schemas.microsoft.com/office/drawing/2014/main" xmlns="" id="{6E9FFDCC-9CFF-51E2-7F00-0FC846861616}"/>
              </a:ext>
            </a:extLst>
          </p:cNvPr>
          <p:cNvPicPr>
            <a:picLocks noChangeAspect="1"/>
          </p:cNvPicPr>
          <p:nvPr/>
        </p:nvPicPr>
        <p:blipFill>
          <a:blip r:embed="rId3"/>
          <a:stretch>
            <a:fillRect/>
          </a:stretch>
        </p:blipFill>
        <p:spPr>
          <a:xfrm>
            <a:off x="2470485" y="1344795"/>
            <a:ext cx="7251029" cy="4598756"/>
          </a:xfrm>
          <a:prstGeom prst="rect">
            <a:avLst/>
          </a:prstGeom>
        </p:spPr>
      </p:pic>
    </p:spTree>
    <p:extLst>
      <p:ext uri="{BB962C8B-B14F-4D97-AF65-F5344CB8AC3E}">
        <p14:creationId xmlns:p14="http://schemas.microsoft.com/office/powerpoint/2010/main" val="33635494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lnSpc>
                <a:spcPct val="100000"/>
              </a:lnSpc>
            </a:pPr>
            <a:r>
              <a:rPr lang="en-US" altLang="zh-HK" b="0" i="0" dirty="0">
                <a:solidFill>
                  <a:srgbClr val="4D4D4D"/>
                </a:solidFill>
                <a:effectLst/>
              </a:rPr>
              <a:t>The abstract class </a:t>
            </a:r>
            <a:r>
              <a:rPr lang="en-US" altLang="zh-HK" b="0" i="0" dirty="0" err="1">
                <a:solidFill>
                  <a:srgbClr val="4D4D4D"/>
                </a:solidFill>
                <a:effectLst/>
                <a:highlight>
                  <a:srgbClr val="C0C0C0"/>
                </a:highlight>
                <a:cs typeface="Simplified Arabic Fixed" panose="02070309020205020404" pitchFamily="49" charset="-78"/>
              </a:rPr>
              <a:t>ProcessingObject</a:t>
            </a:r>
            <a:r>
              <a:rPr lang="en-US" altLang="zh-HK" b="0" i="0" dirty="0">
                <a:solidFill>
                  <a:srgbClr val="4D4D4D"/>
                </a:solidFill>
                <a:effectLst/>
              </a:rPr>
              <a:t> represents a processing object that defines a field to keep track of a successor. When it finishes its work, the processing object hands over its work to its successor.</a:t>
            </a:r>
          </a:p>
          <a:p>
            <a:pPr algn="l">
              <a:lnSpc>
                <a:spcPct val="100000"/>
              </a:lnSpc>
            </a:pPr>
            <a:r>
              <a:rPr lang="en-US" altLang="zh-HK" b="0" i="0" dirty="0">
                <a:solidFill>
                  <a:srgbClr val="4D4D4D"/>
                </a:solidFill>
                <a:effectLst/>
              </a:rPr>
              <a:t>We can create different kinds of processing objects by subclassing the </a:t>
            </a:r>
            <a:r>
              <a:rPr lang="en-US" altLang="zh-HK" b="0" i="0" dirty="0" err="1">
                <a:solidFill>
                  <a:srgbClr val="4D4D4D"/>
                </a:solidFill>
                <a:effectLst/>
                <a:highlight>
                  <a:srgbClr val="C0C0C0"/>
                </a:highlight>
                <a:cs typeface="Simplified Arabic Fixed" panose="02070309020205020404" pitchFamily="49" charset="-78"/>
              </a:rPr>
              <a:t>ProcessingObject</a:t>
            </a:r>
            <a:r>
              <a:rPr lang="en-US" altLang="zh-HK" b="0" i="0" dirty="0">
                <a:solidFill>
                  <a:srgbClr val="4D4D4D"/>
                </a:solidFill>
                <a:effectLst/>
              </a:rPr>
              <a:t> class and by providing an implementation for the </a:t>
            </a:r>
            <a:r>
              <a:rPr lang="en-US" altLang="zh-HK" b="0" i="0" dirty="0" err="1">
                <a:solidFill>
                  <a:srgbClr val="4D4D4D"/>
                </a:solidFill>
                <a:effectLst/>
                <a:highlight>
                  <a:srgbClr val="C0C0C0"/>
                </a:highlight>
                <a:cs typeface="Simplified Arabic Fixed" panose="02070309020205020404" pitchFamily="49" charset="-78"/>
              </a:rPr>
              <a:t>handleWork</a:t>
            </a:r>
            <a:r>
              <a:rPr lang="en-US" altLang="zh-HK" b="0" i="0" dirty="0">
                <a:solidFill>
                  <a:srgbClr val="4D4D4D"/>
                </a:solidFill>
                <a:effectLst/>
                <a:highlight>
                  <a:srgbClr val="C0C0C0"/>
                </a:highlight>
                <a:cs typeface="Simplified Arabic Fixed" panose="02070309020205020404" pitchFamily="49" charset="-78"/>
              </a:rPr>
              <a:t>()</a:t>
            </a:r>
            <a:r>
              <a:rPr lang="en-US" altLang="zh-HK" b="0" i="0" dirty="0">
                <a:solidFill>
                  <a:srgbClr val="4D4D4D"/>
                </a:solidFill>
                <a:effectLst/>
              </a:rPr>
              <a:t> method.</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Chain of Responsibility</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9922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4" name="Title 1"/>
          <p:cNvSpPr txBox="1">
            <a:spLocks/>
          </p:cNvSpPr>
          <p:nvPr/>
        </p:nvSpPr>
        <p:spPr>
          <a:xfrm>
            <a:off x="838200" y="676863"/>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Chain of Responsibility</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3"/>
          <a:stretch>
            <a:fillRect/>
          </a:stretch>
        </p:blipFill>
        <p:spPr>
          <a:xfrm>
            <a:off x="2124075" y="1344795"/>
            <a:ext cx="7943850" cy="4619625"/>
          </a:xfrm>
          <a:prstGeom prst="rect">
            <a:avLst/>
          </a:prstGeom>
        </p:spPr>
      </p:pic>
    </p:spTree>
    <p:extLst>
      <p:ext uri="{BB962C8B-B14F-4D97-AF65-F5344CB8AC3E}">
        <p14:creationId xmlns:p14="http://schemas.microsoft.com/office/powerpoint/2010/main" val="3775399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34861"/>
            <a:ext cx="10515600" cy="3894239"/>
          </a:xfrm>
        </p:spPr>
        <p:txBody>
          <a:bodyPr>
            <a:normAutofit/>
          </a:bodyPr>
          <a:lstStyle/>
          <a:p>
            <a:pPr algn="l"/>
            <a:r>
              <a:rPr lang="en-US" altLang="zh-HK" b="0" i="0" dirty="0">
                <a:solidFill>
                  <a:srgbClr val="4D4D4D"/>
                </a:solidFill>
                <a:effectLst/>
              </a:rPr>
              <a:t>To use in the client code, here is a sample:</a:t>
            </a:r>
          </a:p>
        </p:txBody>
      </p:sp>
      <p:sp>
        <p:nvSpPr>
          <p:cNvPr id="4" name="Title 1"/>
          <p:cNvSpPr txBox="1">
            <a:spLocks/>
          </p:cNvSpPr>
          <p:nvPr/>
        </p:nvSpPr>
        <p:spPr>
          <a:xfrm>
            <a:off x="838200" y="834749"/>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Chain of Responsibility</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sp>
        <p:nvSpPr>
          <p:cNvPr id="9" name="Content Placeholder 2">
            <a:extLst>
              <a:ext uri="{FF2B5EF4-FFF2-40B4-BE49-F238E27FC236}">
                <a16:creationId xmlns:a16="http://schemas.microsoft.com/office/drawing/2014/main" xmlns="" id="{1BB8CAE2-8E44-3A76-554A-184FB3330B66}"/>
              </a:ext>
            </a:extLst>
          </p:cNvPr>
          <p:cNvSpPr txBox="1">
            <a:spLocks/>
          </p:cNvSpPr>
          <p:nvPr/>
        </p:nvSpPr>
        <p:spPr>
          <a:xfrm>
            <a:off x="942284" y="4360461"/>
            <a:ext cx="10515600" cy="3894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4D4D4D"/>
                </a:solidFill>
              </a:rPr>
              <a:t>Output:</a:t>
            </a:r>
            <a:r>
              <a:rPr lang="zh-CN" altLang="en-US" dirty="0">
                <a:solidFill>
                  <a:srgbClr val="4D4D4D"/>
                </a:solidFill>
              </a:rPr>
              <a:t> </a:t>
            </a:r>
            <a:endParaRPr lang="en-US" altLang="zh-HK" dirty="0">
              <a:solidFill>
                <a:srgbClr val="4D4D4D"/>
              </a:solidFill>
            </a:endParaRPr>
          </a:p>
        </p:txBody>
      </p:sp>
      <p:pic>
        <p:nvPicPr>
          <p:cNvPr id="11" name="圖片 10">
            <a:extLst>
              <a:ext uri="{FF2B5EF4-FFF2-40B4-BE49-F238E27FC236}">
                <a16:creationId xmlns:a16="http://schemas.microsoft.com/office/drawing/2014/main" xmlns="" id="{10A966BF-A3C2-B244-08AE-27A1D7EC885A}"/>
              </a:ext>
            </a:extLst>
          </p:cNvPr>
          <p:cNvPicPr>
            <a:picLocks noChangeAspect="1"/>
          </p:cNvPicPr>
          <p:nvPr/>
        </p:nvPicPr>
        <p:blipFill>
          <a:blip r:embed="rId3"/>
          <a:stretch>
            <a:fillRect/>
          </a:stretch>
        </p:blipFill>
        <p:spPr>
          <a:xfrm>
            <a:off x="838200" y="4892868"/>
            <a:ext cx="10544175" cy="800100"/>
          </a:xfrm>
          <a:prstGeom prst="rect">
            <a:avLst/>
          </a:prstGeom>
        </p:spPr>
      </p:pic>
      <p:pic>
        <p:nvPicPr>
          <p:cNvPr id="7" name="Picture 6"/>
          <p:cNvPicPr>
            <a:picLocks noChangeAspect="1"/>
          </p:cNvPicPr>
          <p:nvPr/>
        </p:nvPicPr>
        <p:blipFill>
          <a:blip r:embed="rId4"/>
          <a:stretch>
            <a:fillRect/>
          </a:stretch>
        </p:blipFill>
        <p:spPr>
          <a:xfrm>
            <a:off x="1857478" y="2132973"/>
            <a:ext cx="8505618" cy="1982197"/>
          </a:xfrm>
          <a:prstGeom prst="rect">
            <a:avLst/>
          </a:prstGeom>
        </p:spPr>
      </p:pic>
    </p:spTree>
    <p:extLst>
      <p:ext uri="{BB962C8B-B14F-4D97-AF65-F5344CB8AC3E}">
        <p14:creationId xmlns:p14="http://schemas.microsoft.com/office/powerpoint/2010/main" val="13578745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CN" sz="2400" dirty="0">
                <a:solidFill>
                  <a:schemeClr val="tx2"/>
                </a:solidFill>
                <a:latin typeface="Arial" panose="020B0604020202020204" pitchFamily="34" charset="0"/>
                <a:cs typeface="Arial" panose="020B0604020202020204" pitchFamily="34" charset="0"/>
              </a:rPr>
              <a:t>Behavioral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634861"/>
            <a:ext cx="10515600" cy="3894239"/>
          </a:xfrm>
        </p:spPr>
        <p:txBody>
          <a:bodyPr>
            <a:normAutofit/>
          </a:bodyPr>
          <a:lstStyle/>
          <a:p>
            <a:pPr algn="l"/>
            <a:r>
              <a:rPr lang="en-US" altLang="zh-HK" b="0" i="0" dirty="0">
                <a:solidFill>
                  <a:srgbClr val="4D4D4D"/>
                </a:solidFill>
                <a:effectLst/>
              </a:rPr>
              <a:t>We can do the same thing using lambdas as shown below:</a:t>
            </a:r>
          </a:p>
        </p:txBody>
      </p:sp>
      <p:sp>
        <p:nvSpPr>
          <p:cNvPr id="4" name="Title 1"/>
          <p:cNvSpPr txBox="1">
            <a:spLocks/>
          </p:cNvSpPr>
          <p:nvPr/>
        </p:nvSpPr>
        <p:spPr>
          <a:xfrm>
            <a:off x="838200" y="834749"/>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Chain of Responsibility</a:t>
            </a:r>
            <a:endParaRPr lang="en-US" altLang="zh-HK" sz="2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
        <p:nvSpPr>
          <p:cNvPr id="6" name="Rectangle 1">
            <a:extLst>
              <a:ext uri="{FF2B5EF4-FFF2-40B4-BE49-F238E27FC236}">
                <a16:creationId xmlns:a16="http://schemas.microsoft.com/office/drawing/2014/main" xmlns="" id="{27767D9B-F777-C385-8990-43FABB6C185D}"/>
              </a:ext>
            </a:extLst>
          </p:cNvPr>
          <p:cNvSpPr>
            <a:spLocks noChangeArrowheads="1"/>
          </p:cNvSpPr>
          <p:nvPr/>
        </p:nvSpPr>
        <p:spPr bwMode="auto">
          <a:xfrm>
            <a:off x="0" y="43934"/>
            <a:ext cx="184731" cy="369332"/>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HK" altLang="zh-HK"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2190750" y="2255775"/>
            <a:ext cx="7810500" cy="3476625"/>
          </a:xfrm>
          <a:prstGeom prst="rect">
            <a:avLst/>
          </a:prstGeom>
        </p:spPr>
      </p:pic>
    </p:spTree>
    <p:extLst>
      <p:ext uri="{BB962C8B-B14F-4D97-AF65-F5344CB8AC3E}">
        <p14:creationId xmlns:p14="http://schemas.microsoft.com/office/powerpoint/2010/main" val="3041595257"/>
      </p:ext>
    </p:extLst>
  </p:cSld>
  <p:clrMapOvr>
    <a:masterClrMapping/>
  </p:clrMapOvr>
  <p:extLst mod="1">
    <p:ext uri="{6950BFC3-D8DA-4A85-94F7-54DA5524770B}">
      <p188:commentRel xmlns:p188="http://schemas.microsoft.com/office/powerpoint/2018/8/main" xmlns="" r:id="rId4"/>
    </p:ext>
  </p:extLst>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5247" y="537048"/>
            <a:ext cx="6282447" cy="1288577"/>
          </a:xfrm>
        </p:spPr>
        <p:txBody>
          <a:bodyPr>
            <a:normAutofit/>
          </a:bodyPr>
          <a:lstStyle/>
          <a:p>
            <a:r>
              <a:rPr lang="en-US" sz="6000" dirty="0">
                <a:solidFill>
                  <a:schemeClr val="tx2"/>
                </a:solidFill>
              </a:rPr>
              <a:t>Summary</a:t>
            </a:r>
          </a:p>
        </p:txBody>
      </p:sp>
      <p:sp>
        <p:nvSpPr>
          <p:cNvPr id="3" name="Content Placeholder 2"/>
          <p:cNvSpPr>
            <a:spLocks noGrp="1"/>
          </p:cNvSpPr>
          <p:nvPr>
            <p:ph idx="1"/>
          </p:nvPr>
        </p:nvSpPr>
        <p:spPr>
          <a:xfrm>
            <a:off x="692286" y="2136910"/>
            <a:ext cx="6720191" cy="4331984"/>
          </a:xfrm>
        </p:spPr>
        <p:txBody>
          <a:bodyPr>
            <a:normAutofit/>
          </a:bodyPr>
          <a:lstStyle/>
          <a:p>
            <a:pPr>
              <a:lnSpc>
                <a:spcPct val="120000"/>
              </a:lnSpc>
            </a:pPr>
            <a:r>
              <a:rPr lang="en-US" sz="1600" b="1" dirty="0"/>
              <a:t>Introduction</a:t>
            </a:r>
            <a:r>
              <a:rPr lang="en-US" sz="1600" dirty="0"/>
              <a:t>: Overview of what design patterns are, their importance in creating scalable and maintainable software, and an introduction to the different types of design patterns: Creational, Structural, and Behavioral.</a:t>
            </a:r>
          </a:p>
          <a:p>
            <a:pPr>
              <a:lnSpc>
                <a:spcPct val="120000"/>
              </a:lnSpc>
            </a:pPr>
            <a:r>
              <a:rPr lang="en-US" sz="1600" b="1" dirty="0"/>
              <a:t>Creational Patterns</a:t>
            </a:r>
            <a:r>
              <a:rPr lang="en-US" sz="1600" dirty="0"/>
              <a:t>: Discusses patterns that deal with object creation mechanisms, aiming to create objects in a manner best suited to the situation.</a:t>
            </a:r>
          </a:p>
          <a:p>
            <a:pPr lvl="1">
              <a:lnSpc>
                <a:spcPct val="120000"/>
              </a:lnSpc>
            </a:pPr>
            <a:r>
              <a:rPr lang="en-US" sz="1400" b="1" dirty="0"/>
              <a:t>Singleton</a:t>
            </a:r>
            <a:r>
              <a:rPr lang="en-US" sz="1400" dirty="0"/>
              <a:t>: Describes the Singleton pattern which ensures that only a single instance of a class exists and provides a global point of access to it.</a:t>
            </a:r>
          </a:p>
          <a:p>
            <a:pPr lvl="1">
              <a:lnSpc>
                <a:spcPct val="120000"/>
              </a:lnSpc>
            </a:pPr>
            <a:r>
              <a:rPr lang="en-US" sz="1400" b="1" dirty="0"/>
              <a:t>Builder</a:t>
            </a:r>
            <a:r>
              <a:rPr lang="en-US" sz="1400" dirty="0"/>
              <a:t>: Explores the Builder pattern which allows the creation of complex objects step-by-step, and provides an API for doing the same.</a:t>
            </a:r>
          </a:p>
          <a:p>
            <a:pPr lvl="1">
              <a:lnSpc>
                <a:spcPct val="120000"/>
              </a:lnSpc>
            </a:pPr>
            <a:r>
              <a:rPr lang="en-US" sz="1400" b="1" dirty="0" smtClean="0"/>
              <a:t>Simple Factory</a:t>
            </a:r>
            <a:r>
              <a:rPr lang="en-US" sz="1400" dirty="0"/>
              <a:t>: </a:t>
            </a:r>
            <a:r>
              <a:rPr lang="en-US" sz="1400" dirty="0" smtClean="0"/>
              <a:t>Encapsulates </a:t>
            </a:r>
            <a:r>
              <a:rPr lang="en-US" sz="1400" dirty="0"/>
              <a:t>the instantiation of objects, delegating this responsibility to a separate factory, for improved modularity and readability.</a:t>
            </a:r>
            <a:endParaRPr lang="en-US" sz="1400" dirty="0"/>
          </a:p>
          <a:p>
            <a:pPr>
              <a:lnSpc>
                <a:spcPct val="120000"/>
              </a:lnSpc>
            </a:pPr>
            <a:endParaRPr lang="en-US" sz="1100" dirty="0"/>
          </a:p>
        </p:txBody>
      </p:sp>
    </p:spTree>
    <p:extLst>
      <p:ext uri="{BB962C8B-B14F-4D97-AF65-F5344CB8AC3E}">
        <p14:creationId xmlns:p14="http://schemas.microsoft.com/office/powerpoint/2010/main" val="214444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5247" y="537048"/>
            <a:ext cx="6282447" cy="1288577"/>
          </a:xfrm>
        </p:spPr>
        <p:txBody>
          <a:bodyPr>
            <a:normAutofit/>
          </a:bodyPr>
          <a:lstStyle/>
          <a:p>
            <a:r>
              <a:rPr lang="en-US" sz="6000" dirty="0">
                <a:solidFill>
                  <a:schemeClr val="tx2"/>
                </a:solidFill>
              </a:rPr>
              <a:t>Summary</a:t>
            </a:r>
          </a:p>
        </p:txBody>
      </p:sp>
      <p:sp>
        <p:nvSpPr>
          <p:cNvPr id="3" name="Content Placeholder 2"/>
          <p:cNvSpPr>
            <a:spLocks noGrp="1"/>
          </p:cNvSpPr>
          <p:nvPr>
            <p:ph idx="1"/>
          </p:nvPr>
        </p:nvSpPr>
        <p:spPr>
          <a:xfrm>
            <a:off x="692286" y="2136910"/>
            <a:ext cx="6720191" cy="4331984"/>
          </a:xfrm>
        </p:spPr>
        <p:txBody>
          <a:bodyPr>
            <a:normAutofit fontScale="92500" lnSpcReduction="10000"/>
          </a:bodyPr>
          <a:lstStyle/>
          <a:p>
            <a:r>
              <a:rPr lang="en-US" sz="1800" b="1" dirty="0"/>
              <a:t>Structural Patterns</a:t>
            </a:r>
            <a:r>
              <a:rPr lang="en-US" sz="1800" dirty="0"/>
              <a:t>: Discusses patterns that help ensure the pieces of a system fit together to form a whole, making the system easy to understand, maintain, and expand.</a:t>
            </a:r>
          </a:p>
          <a:p>
            <a:pPr lvl="1"/>
            <a:r>
              <a:rPr lang="en-US" sz="1400" b="1" dirty="0"/>
              <a:t>Decorator</a:t>
            </a:r>
            <a:r>
              <a:rPr lang="en-US" sz="1400" dirty="0"/>
              <a:t>: Reviews the Decorator pattern which allows behavior to be added to an individual object, either statically or dynamically, without affecting the behavior of other objects from the same class.</a:t>
            </a:r>
          </a:p>
          <a:p>
            <a:pPr lvl="1"/>
            <a:r>
              <a:rPr lang="en-US" sz="1400" b="1" dirty="0"/>
              <a:t>Adapter</a:t>
            </a:r>
            <a:r>
              <a:rPr lang="en-US" sz="1400" dirty="0"/>
              <a:t>: Explores the Adapter pattern which allows objects with incompatible interfaces to work together by wrapping its own interface around that of an already existing class.</a:t>
            </a:r>
          </a:p>
          <a:p>
            <a:r>
              <a:rPr lang="en-US" sz="1800" b="1" dirty="0"/>
              <a:t>Behavioral Patterns</a:t>
            </a:r>
            <a:r>
              <a:rPr lang="en-US" sz="1800" dirty="0"/>
              <a:t>: Discusses patterns that are specifically concerned with communication between objects.</a:t>
            </a:r>
          </a:p>
          <a:p>
            <a:pPr lvl="1"/>
            <a:r>
              <a:rPr lang="en-US" sz="1400" b="1" dirty="0"/>
              <a:t>Strategy</a:t>
            </a:r>
            <a:r>
              <a:rPr lang="en-US" sz="1400" dirty="0"/>
              <a:t>: Explains the Strategy pattern which allows selecting an algorithm at runtime.</a:t>
            </a:r>
          </a:p>
          <a:p>
            <a:pPr lvl="1"/>
            <a:r>
              <a:rPr lang="en-US" sz="1400" b="1" dirty="0"/>
              <a:t>Observer</a:t>
            </a:r>
            <a:r>
              <a:rPr lang="en-US" sz="1400" dirty="0"/>
              <a:t>: Describes the Observer pattern which defines a subscription mechanism to notify multiple objects about any events that happen to the object they’re observing.</a:t>
            </a:r>
          </a:p>
          <a:p>
            <a:pPr lvl="1"/>
            <a:r>
              <a:rPr lang="en-US" sz="1400" b="1" dirty="0"/>
              <a:t>Template</a:t>
            </a:r>
            <a:r>
              <a:rPr lang="en-US" sz="1400" dirty="0"/>
              <a:t>: Reviews the Template pattern which defines the program skeleton of an algorithm in a method, deferring some steps to subclasses.</a:t>
            </a:r>
          </a:p>
          <a:p>
            <a:pPr lvl="1"/>
            <a:r>
              <a:rPr lang="en-US" sz="1400" b="1" dirty="0"/>
              <a:t>Chain of Responsibility</a:t>
            </a:r>
            <a:r>
              <a:rPr lang="en-US" sz="1400" dirty="0"/>
              <a:t>: Discusses the Chain of Responsibility pattern which lets you pass requests along a chain of handlers, allowing more than one object to have a chance at handling the request.</a:t>
            </a:r>
          </a:p>
          <a:p>
            <a:pPr lvl="1">
              <a:lnSpc>
                <a:spcPct val="100000"/>
              </a:lnSpc>
            </a:pPr>
            <a:endParaRPr lang="en-US" sz="1400" dirty="0"/>
          </a:p>
        </p:txBody>
      </p:sp>
    </p:spTree>
    <p:extLst>
      <p:ext uri="{BB962C8B-B14F-4D97-AF65-F5344CB8AC3E}">
        <p14:creationId xmlns:p14="http://schemas.microsoft.com/office/powerpoint/2010/main" val="4405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xmlns="" id="{61952889-4AEB-0E59-6796-B5255A0A12A7}"/>
              </a:ext>
            </a:extLst>
          </p:cNvPr>
          <p:cNvSpPr/>
          <p:nvPr/>
        </p:nvSpPr>
        <p:spPr>
          <a:xfrm>
            <a:off x="597516" y="243934"/>
            <a:ext cx="5603662"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Introduction</a:t>
            </a:r>
          </a:p>
        </p:txBody>
      </p:sp>
      <p:sp>
        <p:nvSpPr>
          <p:cNvPr id="12" name="Rectangle 7">
            <a:extLst>
              <a:ext uri="{FF2B5EF4-FFF2-40B4-BE49-F238E27FC236}">
                <a16:creationId xmlns:a16="http://schemas.microsoft.com/office/drawing/2014/main" xmlns="" id="{C51A5CC4-7F99-74F3-FDA5-1A28956D93EE}"/>
              </a:ext>
            </a:extLst>
          </p:cNvPr>
          <p:cNvSpPr/>
          <p:nvPr/>
        </p:nvSpPr>
        <p:spPr>
          <a:xfrm>
            <a:off x="597515" y="1899735"/>
            <a:ext cx="5614607" cy="140272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Creational Patterns</a:t>
            </a:r>
          </a:p>
        </p:txBody>
      </p:sp>
      <p:sp>
        <p:nvSpPr>
          <p:cNvPr id="14" name="Rectangle 7">
            <a:extLst>
              <a:ext uri="{FF2B5EF4-FFF2-40B4-BE49-F238E27FC236}">
                <a16:creationId xmlns:a16="http://schemas.microsoft.com/office/drawing/2014/main" xmlns="" id="{54717183-A599-6C58-DD88-771188543F0F}"/>
              </a:ext>
            </a:extLst>
          </p:cNvPr>
          <p:cNvSpPr/>
          <p:nvPr/>
        </p:nvSpPr>
        <p:spPr>
          <a:xfrm>
            <a:off x="597515" y="3555536"/>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Structural Patterns</a:t>
            </a:r>
          </a:p>
        </p:txBody>
      </p:sp>
      <p:sp>
        <p:nvSpPr>
          <p:cNvPr id="15" name="Rectangle 7">
            <a:extLst>
              <a:ext uri="{FF2B5EF4-FFF2-40B4-BE49-F238E27FC236}">
                <a16:creationId xmlns:a16="http://schemas.microsoft.com/office/drawing/2014/main" xmlns="" id="{8B899FBB-B9FB-DCBE-CAE4-98C8062BF66B}"/>
              </a:ext>
            </a:extLst>
          </p:cNvPr>
          <p:cNvSpPr/>
          <p:nvPr/>
        </p:nvSpPr>
        <p:spPr>
          <a:xfrm>
            <a:off x="597515" y="5211338"/>
            <a:ext cx="5614607" cy="14027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bg1"/>
                </a:solidFill>
                <a:latin typeface="Arial" panose="020B0604020202020204" pitchFamily="34" charset="0"/>
                <a:cs typeface="Arial" panose="020B0604020202020204" pitchFamily="34" charset="0"/>
              </a:rPr>
              <a:t>Behavioral Patterns</a:t>
            </a:r>
          </a:p>
        </p:txBody>
      </p:sp>
    </p:spTree>
    <p:extLst>
      <p:ext uri="{BB962C8B-B14F-4D97-AF65-F5344CB8AC3E}">
        <p14:creationId xmlns:p14="http://schemas.microsoft.com/office/powerpoint/2010/main" val="2168353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25625"/>
            <a:ext cx="10515600" cy="3894239"/>
          </a:xfrm>
        </p:spPr>
        <p:txBody>
          <a:bodyPr>
            <a:normAutofit/>
          </a:bodyPr>
          <a:lstStyle/>
          <a:p>
            <a:pPr algn="l"/>
            <a:r>
              <a:rPr lang="en-US" altLang="zh-HK" b="1" i="0" dirty="0">
                <a:solidFill>
                  <a:srgbClr val="4D4D4D"/>
                </a:solidFill>
                <a:effectLst/>
              </a:rPr>
              <a:t>Creational Patterns</a:t>
            </a:r>
            <a:r>
              <a:rPr lang="en-US" altLang="zh-HK" b="0" i="0" dirty="0">
                <a:solidFill>
                  <a:srgbClr val="4D4D4D"/>
                </a:solidFill>
                <a:effectLst/>
              </a:rPr>
              <a:t> deal with the process of creation of objects of classes.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smtClean="0">
                <a:latin typeface="Arial" panose="020B0604020202020204" pitchFamily="34" charset="0"/>
                <a:cs typeface="Arial" panose="020B0604020202020204" pitchFamily="34" charset="0"/>
              </a:rPr>
              <a:t>What are Creational Patterns?</a:t>
            </a:r>
            <a:endParaRPr lang="en-US" altLang="zh-HK" sz="40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spTree>
    <p:extLst>
      <p:ext uri="{BB962C8B-B14F-4D97-AF65-F5344CB8AC3E}">
        <p14:creationId xmlns:p14="http://schemas.microsoft.com/office/powerpoint/2010/main" val="1498634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altLang="zh-HK" sz="2400" dirty="0">
                <a:solidFill>
                  <a:schemeClr val="tx2"/>
                </a:solidFill>
                <a:latin typeface="Arial" panose="020B0604020202020204" pitchFamily="34" charset="0"/>
                <a:cs typeface="Arial" panose="020B0604020202020204" pitchFamily="34" charset="0"/>
              </a:rPr>
              <a:t>Creational Patterns</a:t>
            </a:r>
            <a:endParaRPr lang="en-US" sz="2400" dirty="0">
              <a:solidFill>
                <a:schemeClr val="tx2"/>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540357"/>
            <a:ext cx="10515600" cy="3894239"/>
          </a:xfrm>
        </p:spPr>
        <p:txBody>
          <a:bodyPr>
            <a:normAutofit/>
          </a:bodyPr>
          <a:lstStyle/>
          <a:p>
            <a:pPr algn="l">
              <a:buFont typeface="Arial" panose="020B0604020202020204" pitchFamily="34" charset="0"/>
              <a:buChar char="•"/>
            </a:pPr>
            <a:r>
              <a:rPr lang="en-US" altLang="zh-HK" sz="2400" b="0" i="0" dirty="0">
                <a:solidFill>
                  <a:srgbClr val="4D4D4D"/>
                </a:solidFill>
                <a:effectLst/>
              </a:rPr>
              <a:t>Ensures a class has only one instance</a:t>
            </a:r>
          </a:p>
          <a:p>
            <a:pPr algn="l">
              <a:buFont typeface="Arial" panose="020B0604020202020204" pitchFamily="34" charset="0"/>
              <a:buChar char="•"/>
            </a:pPr>
            <a:r>
              <a:rPr lang="en-US" altLang="zh-HK" sz="2400" b="0" i="0" dirty="0">
                <a:solidFill>
                  <a:srgbClr val="4D4D4D"/>
                </a:solidFill>
                <a:effectLst/>
              </a:rPr>
              <a:t>Provides a global access point to that instance</a:t>
            </a:r>
          </a:p>
          <a:p>
            <a:pPr algn="l">
              <a:buFont typeface="Arial" panose="020B0604020202020204" pitchFamily="34" charset="0"/>
              <a:buChar char="•"/>
            </a:pPr>
            <a:r>
              <a:rPr lang="en-US" altLang="zh-HK" sz="2400" b="0" i="0" dirty="0">
                <a:solidFill>
                  <a:srgbClr val="4D4D4D"/>
                </a:solidFill>
                <a:effectLst/>
              </a:rPr>
              <a:t>Java’s implementation makes use of a private constructor, a static method combined with a static variable. </a:t>
            </a:r>
          </a:p>
          <a:p>
            <a:pPr marL="0" indent="0" algn="l">
              <a:buNone/>
            </a:pPr>
            <a:endParaRPr lang="en-US" altLang="zh-HK" sz="2400" b="0" i="0" dirty="0">
              <a:solidFill>
                <a:srgbClr val="4D4D4D"/>
              </a:solidFill>
              <a:effectLst/>
            </a:endParaRPr>
          </a:p>
        </p:txBody>
      </p:sp>
      <p:sp>
        <p:nvSpPr>
          <p:cNvPr id="4" name="Title 1"/>
          <p:cNvSpPr txBox="1">
            <a:spLocks/>
          </p:cNvSpPr>
          <p:nvPr/>
        </p:nvSpPr>
        <p:spPr>
          <a:xfrm>
            <a:off x="838200" y="817159"/>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HK" sz="4000" b="1" dirty="0">
                <a:latin typeface="Arial" panose="020B0604020202020204" pitchFamily="34" charset="0"/>
                <a:cs typeface="Arial" panose="020B0604020202020204" pitchFamily="34" charset="0"/>
              </a:rPr>
              <a:t>Singletons</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7" name="圖片 6">
            <a:extLst>
              <a:ext uri="{FF2B5EF4-FFF2-40B4-BE49-F238E27FC236}">
                <a16:creationId xmlns:a16="http://schemas.microsoft.com/office/drawing/2014/main" xmlns="" id="{581E1866-1C8B-5C4C-BFFA-CDB27695A262}"/>
              </a:ext>
            </a:extLst>
          </p:cNvPr>
          <p:cNvPicPr>
            <a:picLocks noChangeAspect="1"/>
          </p:cNvPicPr>
          <p:nvPr/>
        </p:nvPicPr>
        <p:blipFill>
          <a:blip r:embed="rId3"/>
          <a:stretch>
            <a:fillRect/>
          </a:stretch>
        </p:blipFill>
        <p:spPr>
          <a:xfrm>
            <a:off x="1601680" y="3216977"/>
            <a:ext cx="8313313" cy="2561769"/>
          </a:xfrm>
          <a:prstGeom prst="rect">
            <a:avLst/>
          </a:prstGeom>
        </p:spPr>
      </p:pic>
    </p:spTree>
    <p:extLst>
      <p:ext uri="{BB962C8B-B14F-4D97-AF65-F5344CB8AC3E}">
        <p14:creationId xmlns:p14="http://schemas.microsoft.com/office/powerpoint/2010/main" val="416194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352" y="107005"/>
            <a:ext cx="6768831" cy="457200"/>
          </a:xfrm>
        </p:spPr>
        <p:txBody>
          <a:bodyPr>
            <a:noAutofit/>
          </a:bodyPr>
          <a:lstStyle/>
          <a:p>
            <a:r>
              <a:rPr lang="en-US" sz="2400" dirty="0">
                <a:solidFill>
                  <a:schemeClr val="tx2"/>
                </a:solidFill>
                <a:latin typeface="Arial" panose="020B0604020202020204" pitchFamily="34" charset="0"/>
                <a:cs typeface="Arial" panose="020B0604020202020204" pitchFamily="34" charset="0"/>
              </a:rPr>
              <a:t>Creational Patterns</a:t>
            </a:r>
          </a:p>
        </p:txBody>
      </p:sp>
      <p:sp>
        <p:nvSpPr>
          <p:cNvPr id="4" name="Title 1"/>
          <p:cNvSpPr txBox="1">
            <a:spLocks/>
          </p:cNvSpPr>
          <p:nvPr/>
        </p:nvSpPr>
        <p:spPr>
          <a:xfrm>
            <a:off x="838200" y="966315"/>
            <a:ext cx="10515600" cy="6679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Singleton</a:t>
            </a:r>
          </a:p>
        </p:txBody>
      </p:sp>
      <p:sp>
        <p:nvSpPr>
          <p:cNvPr id="5" name="Title 1"/>
          <p:cNvSpPr txBox="1">
            <a:spLocks/>
          </p:cNvSpPr>
          <p:nvPr/>
        </p:nvSpPr>
        <p:spPr>
          <a:xfrm>
            <a:off x="347325" y="6183550"/>
            <a:ext cx="5411012"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i="1" dirty="0">
                <a:solidFill>
                  <a:schemeClr val="bg1"/>
                </a:solidFill>
                <a:latin typeface="Arial" panose="020B0604020202020204" pitchFamily="34" charset="0"/>
                <a:cs typeface="Arial" panose="020B0604020202020204" pitchFamily="34" charset="0"/>
              </a:rPr>
              <a:t>Design Patterns</a:t>
            </a:r>
          </a:p>
        </p:txBody>
      </p:sp>
      <p:pic>
        <p:nvPicPr>
          <p:cNvPr id="8" name="圖片 7">
            <a:extLst>
              <a:ext uri="{FF2B5EF4-FFF2-40B4-BE49-F238E27FC236}">
                <a16:creationId xmlns:a16="http://schemas.microsoft.com/office/drawing/2014/main" xmlns="" id="{3479F10D-E317-6701-D0CC-FE3B97FB88F0}"/>
              </a:ext>
            </a:extLst>
          </p:cNvPr>
          <p:cNvPicPr>
            <a:picLocks noChangeAspect="1"/>
          </p:cNvPicPr>
          <p:nvPr/>
        </p:nvPicPr>
        <p:blipFill rotWithShape="1">
          <a:blip r:embed="rId3"/>
          <a:srcRect r="6120"/>
          <a:stretch/>
        </p:blipFill>
        <p:spPr>
          <a:xfrm>
            <a:off x="512246" y="1991778"/>
            <a:ext cx="7036634" cy="3708166"/>
          </a:xfrm>
          <a:prstGeom prst="rect">
            <a:avLst/>
          </a:prstGeom>
        </p:spPr>
      </p:pic>
      <p:sp>
        <p:nvSpPr>
          <p:cNvPr id="9" name="Content Placeholder 2">
            <a:extLst>
              <a:ext uri="{FF2B5EF4-FFF2-40B4-BE49-F238E27FC236}">
                <a16:creationId xmlns:a16="http://schemas.microsoft.com/office/drawing/2014/main" xmlns="" id="{2971986A-256C-9AFD-0CAA-27813261F708}"/>
              </a:ext>
            </a:extLst>
          </p:cNvPr>
          <p:cNvSpPr txBox="1">
            <a:spLocks/>
          </p:cNvSpPr>
          <p:nvPr/>
        </p:nvSpPr>
        <p:spPr>
          <a:xfrm>
            <a:off x="7762240" y="1991778"/>
            <a:ext cx="4358640" cy="38942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800" dirty="0">
                <a:solidFill>
                  <a:schemeClr val="tx1">
                    <a:lumMod val="90000"/>
                    <a:lumOff val="10000"/>
                  </a:schemeClr>
                </a:solidFill>
              </a:rPr>
              <a:t>There is one caveat: a privileged client can invoke the private constructor reflectively with the aid of the </a:t>
            </a:r>
            <a:r>
              <a:rPr lang="en-US" sz="1800" b="1" dirty="0">
                <a:solidFill>
                  <a:schemeClr val="tx1">
                    <a:lumMod val="90000"/>
                    <a:lumOff val="10000"/>
                  </a:schemeClr>
                </a:solidFill>
                <a:highlight>
                  <a:srgbClr val="C0C0C0"/>
                </a:highlight>
              </a:rPr>
              <a:t>AccessibleObject.setAccessible() </a:t>
            </a:r>
            <a:r>
              <a:rPr lang="en-US" sz="1800" dirty="0">
                <a:solidFill>
                  <a:schemeClr val="tx1">
                    <a:lumMod val="90000"/>
                    <a:lumOff val="10000"/>
                  </a:schemeClr>
                </a:solidFill>
              </a:rPr>
              <a:t>method. </a:t>
            </a:r>
            <a:endParaRPr lang="en-US" sz="1800" dirty="0" smtClean="0">
              <a:solidFill>
                <a:schemeClr val="tx1">
                  <a:lumMod val="90000"/>
                  <a:lumOff val="10000"/>
                </a:schemeClr>
              </a:solidFill>
            </a:endParaRPr>
          </a:p>
          <a:p>
            <a:pPr>
              <a:lnSpc>
                <a:spcPct val="110000"/>
              </a:lnSpc>
            </a:pPr>
            <a:r>
              <a:rPr lang="en-US" sz="1800" dirty="0" smtClean="0">
                <a:solidFill>
                  <a:schemeClr val="tx1">
                    <a:lumMod val="90000"/>
                    <a:lumOff val="10000"/>
                  </a:schemeClr>
                </a:solidFill>
              </a:rPr>
              <a:t>If </a:t>
            </a:r>
            <a:r>
              <a:rPr lang="en-US" sz="1800" dirty="0">
                <a:solidFill>
                  <a:schemeClr val="tx1">
                    <a:lumMod val="90000"/>
                    <a:lumOff val="10000"/>
                  </a:schemeClr>
                </a:solidFill>
              </a:rPr>
              <a:t>we need to defend against this attack, we can modify the constructor to make it throw an exception if it’s asked to create a second instance.</a:t>
            </a:r>
            <a:endParaRPr lang="en-US" sz="1800" b="1" dirty="0">
              <a:solidFill>
                <a:schemeClr val="tx1">
                  <a:lumMod val="90000"/>
                  <a:lumOff val="10000"/>
                </a:schemeClr>
              </a:solidFill>
            </a:endParaRPr>
          </a:p>
        </p:txBody>
      </p:sp>
    </p:spTree>
    <p:extLst>
      <p:ext uri="{BB962C8B-B14F-4D97-AF65-F5344CB8AC3E}">
        <p14:creationId xmlns:p14="http://schemas.microsoft.com/office/powerpoint/2010/main" val="2063891279"/>
      </p:ext>
    </p:extLst>
  </p:cSld>
  <p:clrMapOvr>
    <a:masterClrMapping/>
  </p:clrMapOvr>
</p:sld>
</file>

<file path=ppt/theme/theme1.xml><?xml version="1.0" encoding="utf-8"?>
<a:theme xmlns:a="http://schemas.openxmlformats.org/drawingml/2006/main" name="Guidemy-Theme">
  <a:themeElements>
    <a:clrScheme name="Guidemy">
      <a:dk1>
        <a:srgbClr val="262626"/>
      </a:dk1>
      <a:lt1>
        <a:sysClr val="window" lastClr="FFFFFF"/>
      </a:lt1>
      <a:dk2>
        <a:srgbClr val="11345E"/>
      </a:dk2>
      <a:lt2>
        <a:srgbClr val="77A1BA"/>
      </a:lt2>
      <a:accent1>
        <a:srgbClr val="3D8FBE"/>
      </a:accent1>
      <a:accent2>
        <a:srgbClr val="59A5BD"/>
      </a:accent2>
      <a:accent3>
        <a:srgbClr val="77A1BD"/>
      </a:accent3>
      <a:accent4>
        <a:srgbClr val="2E617E"/>
      </a:accent4>
      <a:accent5>
        <a:srgbClr val="11345E"/>
      </a:accent5>
      <a:accent6>
        <a:srgbClr val="D8D8D8"/>
      </a:accent6>
      <a:hlink>
        <a:srgbClr val="0563C1"/>
      </a:hlink>
      <a:folHlink>
        <a:srgbClr val="954F72"/>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uidemy-Theme" id="{59CE293C-7F3C-4E73-9CD4-B5EAC9E38389}" vid="{0CF6C29A-0C53-4F8D-9B0E-5A85F4FD92F1}"/>
    </a:ext>
  </a:extLst>
</a:theme>
</file>

<file path=docProps/app.xml><?xml version="1.0" encoding="utf-8"?>
<Properties xmlns="http://schemas.openxmlformats.org/officeDocument/2006/extended-properties" xmlns:vt="http://schemas.openxmlformats.org/officeDocument/2006/docPropsVTypes">
  <Template/>
  <TotalTime>1557</TotalTime>
  <Words>2014</Words>
  <Application>Microsoft Office PowerPoint</Application>
  <PresentationFormat>Widescreen</PresentationFormat>
  <Paragraphs>269</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Simplified Arabic Fixed</vt:lpstr>
      <vt:lpstr>Source Sans Pro</vt:lpstr>
      <vt:lpstr>Arial</vt:lpstr>
      <vt:lpstr>Arial Black</vt:lpstr>
      <vt:lpstr>Guidemy-Theme</vt:lpstr>
      <vt:lpstr>PowerPoint Presentation</vt:lpstr>
      <vt:lpstr>Objectives</vt:lpstr>
      <vt:lpstr>PowerPoint Presentation</vt:lpstr>
      <vt:lpstr>Introduction</vt:lpstr>
      <vt:lpstr>Introduction</vt:lpstr>
      <vt:lpstr>PowerPoint Presentation</vt:lpstr>
      <vt:lpstr>Creational Patterns</vt:lpstr>
      <vt:lpstr>Creational Patterns</vt:lpstr>
      <vt:lpstr>Creational Patterns</vt:lpstr>
      <vt:lpstr>Creational Patterns</vt:lpstr>
      <vt:lpstr>Creational Patterns</vt:lpstr>
      <vt:lpstr>Creational Patterns</vt:lpstr>
      <vt:lpstr>Creational Patterns</vt:lpstr>
      <vt:lpstr>Creational Patterns</vt:lpstr>
      <vt:lpstr>Creational Patterns</vt:lpstr>
      <vt:lpstr>Creational Patterns</vt:lpstr>
      <vt:lpstr>Creational Patterns</vt:lpstr>
      <vt:lpstr>PowerPoint Presentation</vt:lpstr>
      <vt:lpstr>Structural Patterns</vt:lpstr>
      <vt:lpstr>Structural Patterns</vt:lpstr>
      <vt:lpstr>Structural Patterns</vt:lpstr>
      <vt:lpstr>Structural Patterns</vt:lpstr>
      <vt:lpstr>Structural Patterns</vt:lpstr>
      <vt:lpstr>Structural Patterns</vt:lpstr>
      <vt:lpstr>Structural Patterns</vt:lpstr>
      <vt:lpstr>Structural Patterns</vt:lpstr>
      <vt:lpstr>Structural Patterns</vt:lpstr>
      <vt:lpstr>Structural Patterns</vt:lpstr>
      <vt:lpstr>Structural Patterns</vt:lpstr>
      <vt:lpstr>Structural Patterns</vt:lpstr>
      <vt:lpstr>Structural Patterns</vt:lpstr>
      <vt:lpstr>PowerPoint Presentation</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Behavioral Patterns</vt:lpstr>
      <vt:lpstr>Summary</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Caspar Cheung</cp:lastModifiedBy>
  <cp:revision>283</cp:revision>
  <dcterms:created xsi:type="dcterms:W3CDTF">2023-01-18T11:04:40Z</dcterms:created>
  <dcterms:modified xsi:type="dcterms:W3CDTF">2023-05-31T02:03:52Z</dcterms:modified>
</cp:coreProperties>
</file>